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276" r:id="rId4"/>
    <p:sldId id="258" r:id="rId5"/>
    <p:sldId id="275" r:id="rId6"/>
    <p:sldId id="259" r:id="rId7"/>
    <p:sldId id="260" r:id="rId8"/>
    <p:sldId id="261" r:id="rId9"/>
    <p:sldId id="387" r:id="rId10"/>
    <p:sldId id="262" r:id="rId11"/>
    <p:sldId id="277" r:id="rId12"/>
    <p:sldId id="294" r:id="rId13"/>
    <p:sldId id="278" r:id="rId14"/>
    <p:sldId id="279" r:id="rId15"/>
    <p:sldId id="263" r:id="rId16"/>
    <p:sldId id="264" r:id="rId17"/>
    <p:sldId id="384" r:id="rId18"/>
    <p:sldId id="274" r:id="rId19"/>
    <p:sldId id="273" r:id="rId20"/>
    <p:sldId id="280" r:id="rId21"/>
    <p:sldId id="281" r:id="rId22"/>
    <p:sldId id="282" r:id="rId23"/>
    <p:sldId id="283" r:id="rId24"/>
    <p:sldId id="284" r:id="rId25"/>
    <p:sldId id="285" r:id="rId26"/>
    <p:sldId id="288" r:id="rId27"/>
    <p:sldId id="289" r:id="rId28"/>
    <p:sldId id="272" r:id="rId29"/>
    <p:sldId id="293" r:id="rId30"/>
    <p:sldId id="265" r:id="rId31"/>
    <p:sldId id="385" r:id="rId32"/>
    <p:sldId id="266" r:id="rId33"/>
    <p:sldId id="267" r:id="rId34"/>
    <p:sldId id="295" r:id="rId35"/>
    <p:sldId id="268" r:id="rId36"/>
    <p:sldId id="269" r:id="rId37"/>
    <p:sldId id="270" r:id="rId38"/>
    <p:sldId id="271" r:id="rId39"/>
    <p:sldId id="290" r:id="rId40"/>
    <p:sldId id="352" r:id="rId41"/>
    <p:sldId id="353" r:id="rId42"/>
    <p:sldId id="354" r:id="rId43"/>
    <p:sldId id="386"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68" r:id="rId58"/>
    <p:sldId id="39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6DCB7-3FB5-41A5-9D60-5A123FC6B910}" type="datetimeFigureOut">
              <a:rPr lang="en-US" smtClean="0"/>
              <a:pPr/>
              <a:t>8/3/2020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893918-A2B6-4CA0-BF5A-CA4FF8B3D8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ln>
            <a:miter lim="800000"/>
            <a:headEnd/>
            <a:tailEnd/>
          </a:ln>
        </p:spPr>
        <p:txBody>
          <a:bodyPr/>
          <a:lstStyle/>
          <a:p>
            <a:fld id="{59309E44-6A2F-4CC8-AFB9-8148ED5C4B51}" type="slidenum">
              <a:rPr lang="en-US" altLang="en-US" smtClean="0">
                <a:ea typeface="ヒラギノ角ゴ Pro W3"/>
                <a:cs typeface="Arial" pitchFamily="34" charset="0"/>
              </a:rPr>
              <a:pPr/>
              <a:t>41</a:t>
            </a:fld>
            <a:endParaRPr lang="en-US" altLang="en-US" smtClean="0">
              <a:ea typeface="ヒラギノ角ゴ Pro W3"/>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ln>
            <a:miter lim="800000"/>
            <a:headEnd/>
            <a:tailEnd/>
          </a:ln>
        </p:spPr>
        <p:txBody>
          <a:bodyPr/>
          <a:lstStyle/>
          <a:p>
            <a:fld id="{5B56F1D2-B11E-41D0-BE94-EAC033FA071A}" type="slidenum">
              <a:rPr lang="en-US" altLang="en-US" smtClean="0">
                <a:ea typeface="ヒラギノ角ゴ Pro W3"/>
                <a:cs typeface="Arial" pitchFamily="34" charset="0"/>
              </a:rPr>
              <a:pPr/>
              <a:t>44</a:t>
            </a:fld>
            <a:endParaRPr lang="en-US" altLang="en-US" smtClean="0">
              <a:ea typeface="ヒラギノ角ゴ Pro W3"/>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ln>
            <a:miter lim="800000"/>
            <a:headEnd/>
            <a:tailEnd/>
          </a:ln>
        </p:spPr>
        <p:txBody>
          <a:bodyPr/>
          <a:lstStyle/>
          <a:p>
            <a:fld id="{C22055D0-8718-4C11-A2CE-FAC283E82712}" type="slidenum">
              <a:rPr lang="en-US" altLang="en-US" smtClean="0">
                <a:ea typeface="ヒラギノ角ゴ Pro W3"/>
                <a:cs typeface="Arial" pitchFamily="34" charset="0"/>
              </a:rPr>
              <a:pPr/>
              <a:t>46</a:t>
            </a:fld>
            <a:endParaRPr lang="en-US" altLang="en-US" smtClean="0">
              <a:ea typeface="ヒラギノ角ゴ Pro W3"/>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ln>
            <a:miter lim="800000"/>
            <a:headEnd/>
            <a:tailEnd/>
          </a:ln>
        </p:spPr>
        <p:txBody>
          <a:bodyPr/>
          <a:lstStyle/>
          <a:p>
            <a:fld id="{C959760D-514E-4B66-AFE4-F6F82819DE4F}" type="slidenum">
              <a:rPr lang="en-US" altLang="en-US" smtClean="0">
                <a:ea typeface="ヒラギノ角ゴ Pro W3"/>
                <a:cs typeface="Arial" pitchFamily="34" charset="0"/>
              </a:rPr>
              <a:pPr/>
              <a:t>51</a:t>
            </a:fld>
            <a:endParaRPr lang="en-US" altLang="en-US" smtClean="0">
              <a:ea typeface="ヒラギノ角ゴ Pro W3"/>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ln>
            <a:miter lim="800000"/>
            <a:headEnd/>
            <a:tailEnd/>
          </a:ln>
        </p:spPr>
        <p:txBody>
          <a:bodyPr/>
          <a:lstStyle/>
          <a:p>
            <a:fld id="{350C6094-2725-4DA8-A840-2FE14C3E5F35}" type="slidenum">
              <a:rPr lang="en-US" altLang="en-US" smtClean="0">
                <a:ea typeface="ヒラギノ角ゴ Pro W3"/>
                <a:cs typeface="Arial" pitchFamily="34" charset="0"/>
              </a:rPr>
              <a:pPr/>
              <a:t>53</a:t>
            </a:fld>
            <a:endParaRPr lang="en-US" altLang="en-US" smtClean="0">
              <a:ea typeface="ヒラギノ角ゴ Pro W3"/>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D5D4F8E-27E3-46AF-BB4A-FEA1CF71874F}" type="datetimeFigureOut">
              <a:rPr lang="en-US" smtClean="0"/>
              <a:pPr/>
              <a:t>8/3/2020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5288527-5700-4406-B2EA-FE03383FA0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5D4F8E-27E3-46AF-BB4A-FEA1CF71874F}"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88527-5700-4406-B2EA-FE03383FA0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5D4F8E-27E3-46AF-BB4A-FEA1CF71874F}"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88527-5700-4406-B2EA-FE03383FA0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5D4F8E-27E3-46AF-BB4A-FEA1CF71874F}"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88527-5700-4406-B2EA-FE03383FA0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5D4F8E-27E3-46AF-BB4A-FEA1CF71874F}" type="datetimeFigureOut">
              <a:rPr lang="en-US" smtClean="0"/>
              <a:pPr/>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88527-5700-4406-B2EA-FE03383FA0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5D4F8E-27E3-46AF-BB4A-FEA1CF71874F}" type="datetimeFigureOut">
              <a:rPr lang="en-US" smtClean="0"/>
              <a:pPr/>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88527-5700-4406-B2EA-FE03383FA0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D5D4F8E-27E3-46AF-BB4A-FEA1CF71874F}" type="datetimeFigureOut">
              <a:rPr lang="en-US" smtClean="0"/>
              <a:pPr/>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88527-5700-4406-B2EA-FE03383FA0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5D4F8E-27E3-46AF-BB4A-FEA1CF71874F}" type="datetimeFigureOut">
              <a:rPr lang="en-US" smtClean="0"/>
              <a:pPr/>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88527-5700-4406-B2EA-FE03383FA0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D4F8E-27E3-46AF-BB4A-FEA1CF71874F}" type="datetimeFigureOut">
              <a:rPr lang="en-US" smtClean="0"/>
              <a:pPr/>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88527-5700-4406-B2EA-FE03383FA0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5D4F8E-27E3-46AF-BB4A-FEA1CF71874F}" type="datetimeFigureOut">
              <a:rPr lang="en-US" smtClean="0"/>
              <a:pPr/>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88527-5700-4406-B2EA-FE03383FA0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5D4F8E-27E3-46AF-BB4A-FEA1CF71874F}" type="datetimeFigureOut">
              <a:rPr lang="en-US" smtClean="0"/>
              <a:pPr/>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5288527-5700-4406-B2EA-FE03383FA00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D5D4F8E-27E3-46AF-BB4A-FEA1CF71874F}" type="datetimeFigureOut">
              <a:rPr lang="en-US" smtClean="0"/>
              <a:pPr/>
              <a:t>8/3/2020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288527-5700-4406-B2EA-FE03383FA00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Edward_Tatum" TargetMode="External"/><Relationship Id="rId2" Type="http://schemas.openxmlformats.org/officeDocument/2006/relationships/hyperlink" Target="https://en.wikipedia.org/wiki/Joshua_Lederbe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Pilus" TargetMode="External"/><Relationship Id="rId2" Type="http://schemas.openxmlformats.org/officeDocument/2006/relationships/hyperlink" Target="https://en.wikipedia.org/wiki/Bacteri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Pilus" TargetMode="External"/><Relationship Id="rId7" Type="http://schemas.openxmlformats.org/officeDocument/2006/relationships/hyperlink" Target="https://en.wikipedia.org/wiki/Transduction_(genetics)" TargetMode="External"/><Relationship Id="rId2" Type="http://schemas.openxmlformats.org/officeDocument/2006/relationships/hyperlink" Target="https://en.wikipedia.org/wiki/Bacteria" TargetMode="External"/><Relationship Id="rId1" Type="http://schemas.openxmlformats.org/officeDocument/2006/relationships/slideLayout" Target="../slideLayouts/slideLayout2.xml"/><Relationship Id="rId6" Type="http://schemas.openxmlformats.org/officeDocument/2006/relationships/hyperlink" Target="https://en.wikipedia.org/wiki/Transformation_(genetics)" TargetMode="External"/><Relationship Id="rId5" Type="http://schemas.openxmlformats.org/officeDocument/2006/relationships/hyperlink" Target="https://en.wikipedia.org/wiki/Horizontal_gene_transfer" TargetMode="External"/><Relationship Id="rId4" Type="http://schemas.openxmlformats.org/officeDocument/2006/relationships/hyperlink" Target="https://en.wikipedia.org/wiki/Bacterial_conjugation"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icrobenotes.com/gram-positive-bacteria/" TargetMode="External"/><Relationship Id="rId2" Type="http://schemas.openxmlformats.org/officeDocument/2006/relationships/hyperlink" Target="https://microbenotes.com/gram-negative-bacteri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481"/>
            <a:ext cx="7772400" cy="2000263"/>
          </a:xfrm>
        </p:spPr>
        <p:txBody>
          <a:bodyPr>
            <a:normAutofit fontScale="90000"/>
          </a:bodyPr>
          <a:lstStyle/>
          <a:p>
            <a:r>
              <a:rPr lang="en-US" sz="6000" b="1" dirty="0" smtClean="0"/>
              <a:t>Recombination</a:t>
            </a:r>
            <a:br>
              <a:rPr lang="en-US" sz="6000" b="1" dirty="0" smtClean="0"/>
            </a:br>
            <a:r>
              <a:rPr lang="en-US" sz="6000" b="1" dirty="0" smtClean="0"/>
              <a:t>Genetics of Bacteria</a:t>
            </a:r>
            <a:endParaRPr lang="en-US" sz="6000" b="1" dirty="0"/>
          </a:p>
        </p:txBody>
      </p:sp>
      <p:sp>
        <p:nvSpPr>
          <p:cNvPr id="3" name="Subtitle 2"/>
          <p:cNvSpPr>
            <a:spLocks noGrp="1"/>
          </p:cNvSpPr>
          <p:nvPr>
            <p:ph type="subTitle" idx="1"/>
          </p:nvPr>
        </p:nvSpPr>
        <p:spPr>
          <a:xfrm>
            <a:off x="928662" y="2857496"/>
            <a:ext cx="7286676" cy="2781304"/>
          </a:xfrm>
        </p:spPr>
        <p:txBody>
          <a:bodyPr>
            <a:normAutofit/>
          </a:bodyPr>
          <a:lstStyle/>
          <a:p>
            <a:r>
              <a:rPr lang="en-US" sz="4800" b="1" dirty="0" smtClean="0">
                <a:solidFill>
                  <a:srgbClr val="FF0000"/>
                </a:solidFill>
              </a:rPr>
              <a:t>SEM V- CC12</a:t>
            </a:r>
          </a:p>
          <a:p>
            <a:endParaRPr lang="en-US" sz="3600" b="1" dirty="0" smtClean="0">
              <a:solidFill>
                <a:srgbClr val="FF0000"/>
              </a:solidFill>
            </a:endParaRPr>
          </a:p>
          <a:p>
            <a:r>
              <a:rPr lang="en-US" sz="5400" b="1" dirty="0" smtClean="0">
                <a:solidFill>
                  <a:srgbClr val="FF0000"/>
                </a:solidFill>
              </a:rPr>
              <a:t>Unit-6</a:t>
            </a:r>
            <a:endParaRPr lang="en-US" sz="54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2428892"/>
          </a:xfrm>
        </p:spPr>
        <p:txBody>
          <a:bodyPr>
            <a:normAutofit/>
          </a:bodyPr>
          <a:lstStyle/>
          <a:p>
            <a:r>
              <a:rPr lang="en-US" b="1" u="sng" dirty="0" smtClean="0"/>
              <a:t>Principle of Bacterial Conjugation</a:t>
            </a:r>
            <a:r>
              <a:rPr lang="en-US" b="1" dirty="0" smtClean="0"/>
              <a:t/>
            </a:r>
            <a:br>
              <a:rPr lang="en-US" b="1" dirty="0" smtClean="0"/>
            </a:br>
            <a:endParaRPr lang="en-US" b="1" dirty="0"/>
          </a:p>
        </p:txBody>
      </p:sp>
      <p:sp>
        <p:nvSpPr>
          <p:cNvPr id="3" name="Content Placeholder 2"/>
          <p:cNvSpPr>
            <a:spLocks noGrp="1"/>
          </p:cNvSpPr>
          <p:nvPr>
            <p:ph idx="1"/>
          </p:nvPr>
        </p:nvSpPr>
        <p:spPr>
          <a:xfrm>
            <a:off x="457200" y="2214554"/>
            <a:ext cx="8229600" cy="4214842"/>
          </a:xfrm>
        </p:spPr>
        <p:txBody>
          <a:bodyPr>
            <a:normAutofit/>
          </a:bodyPr>
          <a:lstStyle/>
          <a:p>
            <a:pPr lvl="0" algn="just">
              <a:buNone/>
            </a:pPr>
            <a:endParaRPr lang="en-US" b="1" u="sng" dirty="0" smtClean="0"/>
          </a:p>
          <a:p>
            <a:pPr lvl="0" algn="just">
              <a:buNone/>
            </a:pPr>
            <a:endParaRPr lang="en-US" b="1" u="sng" dirty="0" smtClean="0"/>
          </a:p>
          <a:p>
            <a:pPr lvl="0" algn="just">
              <a:buNone/>
            </a:pPr>
            <a:endParaRPr lang="en-US" b="1" u="sng" dirty="0" smtClean="0"/>
          </a:p>
          <a:p>
            <a:pPr lvl="0" algn="just">
              <a:lnSpc>
                <a:spcPct val="150000"/>
              </a:lnSpc>
              <a:buNone/>
            </a:pPr>
            <a:r>
              <a:rPr lang="en-US" b="1" u="sng" dirty="0" smtClean="0"/>
              <a:t>Of all the conjugative plasmids, the F (fertility) plasmid of </a:t>
            </a:r>
            <a:r>
              <a:rPr lang="en-US" b="1" i="1" u="sng" dirty="0" smtClean="0"/>
              <a:t>E. coli</a:t>
            </a:r>
            <a:r>
              <a:rPr lang="en-US" b="1" u="sng" dirty="0" smtClean="0"/>
              <a:t> was the first discovered and is one of the best-studied</a:t>
            </a:r>
          </a:p>
          <a:p>
            <a:pPr lvl="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10400"/>
          </a:xfrm>
        </p:spPr>
        <p:txBody>
          <a:bodyPr/>
          <a:lstStyle/>
          <a:p>
            <a:r>
              <a:rPr lang="en-US" b="1" dirty="0" smtClean="0"/>
              <a:t>Types  of Plasmids</a:t>
            </a:r>
            <a:endParaRPr lang="en-US" b="1" dirty="0"/>
          </a:p>
        </p:txBody>
      </p:sp>
      <p:sp>
        <p:nvSpPr>
          <p:cNvPr id="3" name="Content Placeholder 2"/>
          <p:cNvSpPr>
            <a:spLocks noGrp="1"/>
          </p:cNvSpPr>
          <p:nvPr>
            <p:ph idx="1"/>
          </p:nvPr>
        </p:nvSpPr>
        <p:spPr>
          <a:xfrm>
            <a:off x="457200" y="1857364"/>
            <a:ext cx="8229600" cy="4643470"/>
          </a:xfrm>
        </p:spPr>
        <p:txBody>
          <a:bodyPr>
            <a:normAutofit lnSpcReduction="10000"/>
          </a:bodyPr>
          <a:lstStyle/>
          <a:p>
            <a:pPr fontAlgn="base"/>
            <a:r>
              <a:rPr lang="en-US" b="1" u="sng" dirty="0" smtClean="0"/>
              <a:t>1. Self-transmissible (F-plasmid) plasmid:</a:t>
            </a:r>
            <a:endParaRPr lang="en-US" b="1" dirty="0" smtClean="0"/>
          </a:p>
          <a:p>
            <a:pPr lvl="0" algn="just" fontAlgn="base">
              <a:buNone/>
            </a:pPr>
            <a:r>
              <a:rPr lang="en-US" b="1" u="sng" dirty="0" smtClean="0"/>
              <a:t>These plasmid encodes all the functions necessary for their transfer as well as the transfer of other DNA element and </a:t>
            </a:r>
            <a:r>
              <a:rPr lang="en-US" b="1" u="sng" dirty="0" err="1" smtClean="0"/>
              <a:t>mobilizable</a:t>
            </a:r>
            <a:r>
              <a:rPr lang="en-US" b="1" u="sng" dirty="0" smtClean="0"/>
              <a:t> plasmid into recipient cell.</a:t>
            </a:r>
          </a:p>
          <a:p>
            <a:pPr lvl="0" algn="just" fontAlgn="base"/>
            <a:endParaRPr lang="en-US" b="1" dirty="0" smtClean="0"/>
          </a:p>
          <a:p>
            <a:pPr lvl="0" algn="just" fontAlgn="base">
              <a:buNone/>
            </a:pPr>
            <a:r>
              <a:rPr lang="en-US" b="1" u="sng" dirty="0" smtClean="0"/>
              <a:t>The cell which possess self-transmissible plasmid are called donor cell and other cell which usually don’t possess self-transmissible plasmid are called recipient cell.</a:t>
            </a:r>
            <a:endParaRPr lang="en-US" b="1"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39028"/>
          </a:xfrm>
        </p:spPr>
        <p:txBody>
          <a:bodyPr/>
          <a:lstStyle/>
          <a:p>
            <a:r>
              <a:rPr lang="en-US" b="1" dirty="0" smtClean="0"/>
              <a:t>Types  of Plasmids</a:t>
            </a:r>
            <a:endParaRPr lang="en-US" dirty="0"/>
          </a:p>
        </p:txBody>
      </p:sp>
      <p:sp>
        <p:nvSpPr>
          <p:cNvPr id="3" name="Content Placeholder 2"/>
          <p:cNvSpPr>
            <a:spLocks noGrp="1"/>
          </p:cNvSpPr>
          <p:nvPr>
            <p:ph idx="1"/>
          </p:nvPr>
        </p:nvSpPr>
        <p:spPr>
          <a:xfrm>
            <a:off x="457200" y="2571744"/>
            <a:ext cx="8229600" cy="3752856"/>
          </a:xfrm>
        </p:spPr>
        <p:txBody>
          <a:bodyPr/>
          <a:lstStyle/>
          <a:p>
            <a:pPr lvl="0" fontAlgn="base"/>
            <a:r>
              <a:rPr lang="en-US" u="sng" dirty="0" smtClean="0"/>
              <a:t>These plasmid contains both </a:t>
            </a:r>
            <a:r>
              <a:rPr lang="en-US" b="1" i="1" u="sng" dirty="0" err="1" smtClean="0"/>
              <a:t>Tra</a:t>
            </a:r>
            <a:r>
              <a:rPr lang="en-US" u="sng" dirty="0" smtClean="0"/>
              <a:t> gene and </a:t>
            </a:r>
            <a:r>
              <a:rPr lang="en-US" b="1" u="sng" dirty="0" err="1" smtClean="0"/>
              <a:t>Ori</a:t>
            </a:r>
            <a:r>
              <a:rPr lang="en-US" b="1" u="sng" dirty="0" smtClean="0"/>
              <a:t> T sites</a:t>
            </a:r>
            <a:endParaRPr lang="en-US" dirty="0" smtClean="0"/>
          </a:p>
          <a:p>
            <a:pPr lvl="0" fontAlgn="base"/>
            <a:r>
              <a:rPr lang="en-US" u="sng" dirty="0" smtClean="0"/>
              <a:t>These plasmid are known as </a:t>
            </a:r>
            <a:r>
              <a:rPr lang="en-US" b="1" u="sng" dirty="0" smtClean="0"/>
              <a:t>F-factor</a:t>
            </a:r>
            <a:r>
              <a:rPr lang="en-US" u="sng" dirty="0" smtClean="0"/>
              <a:t> or</a:t>
            </a:r>
            <a:r>
              <a:rPr lang="en-US" b="1" u="sng" dirty="0" smtClean="0"/>
              <a:t> F-plasmid</a:t>
            </a:r>
            <a:r>
              <a:rPr lang="en-US" u="sng" dirty="0" smtClean="0"/>
              <a:t> or</a:t>
            </a:r>
            <a:r>
              <a:rPr lang="en-US" b="1" u="sng" dirty="0" smtClean="0"/>
              <a:t> conjugative plasmid</a:t>
            </a:r>
            <a:endParaRPr lang="en-US" dirty="0" smtClean="0"/>
          </a:p>
          <a:p>
            <a:pPr lvl="0" fontAlgn="base"/>
            <a:r>
              <a:rPr lang="en-US" u="sng" dirty="0" smtClean="0"/>
              <a:t>Present in </a:t>
            </a:r>
            <a:r>
              <a:rPr lang="en-US" i="1" u="sng" dirty="0" smtClean="0"/>
              <a:t>Pseudomonas, E. coli, Bacillus, streptococcus, Staphylococcus, </a:t>
            </a:r>
            <a:r>
              <a:rPr lang="en-US" i="1" u="sng" dirty="0" err="1" smtClean="0"/>
              <a:t>Streptomyces</a:t>
            </a:r>
            <a:r>
              <a:rPr lang="en-US" i="1" u="sng" dirty="0" smtClean="0"/>
              <a:t> </a:t>
            </a:r>
            <a:r>
              <a:rPr lang="en-US" u="sng" dirty="0" smtClean="0"/>
              <a:t>etc</a:t>
            </a: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653342"/>
          </a:xfrm>
        </p:spPr>
        <p:txBody>
          <a:bodyPr/>
          <a:lstStyle/>
          <a:p>
            <a:r>
              <a:rPr lang="en-US" b="1" dirty="0" smtClean="0"/>
              <a:t>Types of Plasmids</a:t>
            </a:r>
            <a:endParaRPr lang="en-US" b="1" dirty="0"/>
          </a:p>
        </p:txBody>
      </p:sp>
      <p:sp>
        <p:nvSpPr>
          <p:cNvPr id="3" name="Content Placeholder 2"/>
          <p:cNvSpPr>
            <a:spLocks noGrp="1"/>
          </p:cNvSpPr>
          <p:nvPr>
            <p:ph idx="1"/>
          </p:nvPr>
        </p:nvSpPr>
        <p:spPr>
          <a:xfrm>
            <a:off x="457200" y="2714620"/>
            <a:ext cx="8229600" cy="3609980"/>
          </a:xfrm>
        </p:spPr>
        <p:txBody>
          <a:bodyPr/>
          <a:lstStyle/>
          <a:p>
            <a:pPr fontAlgn="base"/>
            <a:r>
              <a:rPr lang="en-US" b="1" u="sng" dirty="0" smtClean="0"/>
              <a:t>2. </a:t>
            </a:r>
            <a:r>
              <a:rPr lang="en-US" b="1" u="sng" dirty="0" err="1" smtClean="0"/>
              <a:t>Mobilizable</a:t>
            </a:r>
            <a:r>
              <a:rPr lang="en-US" b="1" u="sng" dirty="0" smtClean="0"/>
              <a:t> plasmid:</a:t>
            </a:r>
            <a:endParaRPr lang="en-US" b="1" dirty="0" smtClean="0"/>
          </a:p>
          <a:p>
            <a:pPr lvl="0" fontAlgn="base"/>
            <a:r>
              <a:rPr lang="en-US" u="sng" dirty="0" smtClean="0"/>
              <a:t>These plasmid encodes only function for its transfer into recipient cell.</a:t>
            </a:r>
            <a:endParaRPr lang="en-US" dirty="0" smtClean="0"/>
          </a:p>
          <a:p>
            <a:pPr lvl="0"/>
            <a:r>
              <a:rPr lang="en-US" u="sng" dirty="0" err="1" smtClean="0"/>
              <a:t>mobilizer</a:t>
            </a:r>
            <a:r>
              <a:rPr lang="en-US" u="sng" dirty="0" smtClean="0"/>
              <a:t> plasmid is not transferred by itself. It requires the help of self-transmissible plasmid for its transfer.</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Plasmids</a:t>
            </a:r>
            <a:endParaRPr lang="en-US" b="1" dirty="0"/>
          </a:p>
        </p:txBody>
      </p:sp>
      <p:pic>
        <p:nvPicPr>
          <p:cNvPr id="4" name="Content Placeholder 3" descr="C:\Users\Atish\Desktop\conjugation-plasmid-transfer-and-mobilizable.jpg"/>
          <p:cNvPicPr>
            <a:picLocks noGrp="1"/>
          </p:cNvPicPr>
          <p:nvPr>
            <p:ph idx="1"/>
          </p:nvPr>
        </p:nvPicPr>
        <p:blipFill>
          <a:blip r:embed="rId2"/>
          <a:srcRect/>
          <a:stretch>
            <a:fillRect/>
          </a:stretch>
        </p:blipFill>
        <p:spPr bwMode="auto">
          <a:xfrm>
            <a:off x="1142976" y="1928802"/>
            <a:ext cx="6286544"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Conjugation as a brief</a:t>
            </a:r>
            <a:endParaRPr lang="en-US" b="1" dirty="0"/>
          </a:p>
        </p:txBody>
      </p:sp>
      <p:sp>
        <p:nvSpPr>
          <p:cNvPr id="3" name="Content Placeholder 2"/>
          <p:cNvSpPr>
            <a:spLocks noGrp="1"/>
          </p:cNvSpPr>
          <p:nvPr>
            <p:ph idx="1"/>
          </p:nvPr>
        </p:nvSpPr>
        <p:spPr>
          <a:xfrm>
            <a:off x="457200" y="1928802"/>
            <a:ext cx="8229600" cy="4429156"/>
          </a:xfrm>
        </p:spPr>
        <p:txBody>
          <a:bodyPr>
            <a:normAutofit lnSpcReduction="10000"/>
          </a:bodyPr>
          <a:lstStyle/>
          <a:p>
            <a:pPr lvl="0" algn="just"/>
            <a:r>
              <a:rPr lang="en-US" u="sng" dirty="0" smtClean="0"/>
              <a:t>For transfer of the F plasmid from donor to recipient, intimate contact between cells, resulting in mating-pair formation, is required.</a:t>
            </a:r>
          </a:p>
          <a:p>
            <a:pPr lvl="0" algn="just"/>
            <a:endParaRPr lang="en-US" dirty="0" smtClean="0"/>
          </a:p>
          <a:p>
            <a:pPr lvl="0" algn="just"/>
            <a:r>
              <a:rPr lang="en-US" u="sng" dirty="0" smtClean="0"/>
              <a:t>The transfer of genetic material is then brought by membrane fusion of the two cells by the action of different enzymes.</a:t>
            </a:r>
          </a:p>
          <a:p>
            <a:pPr lvl="0" algn="just">
              <a:buNone/>
            </a:pPr>
            <a:endParaRPr lang="en-US" dirty="0" smtClean="0"/>
          </a:p>
          <a:p>
            <a:pPr lvl="0" algn="just"/>
            <a:r>
              <a:rPr lang="en-US" u="sng" dirty="0" smtClean="0"/>
              <a:t>Following the membrane fusion, the replication of donor DNA occurs and is transferred into the recipient cell.</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372476" cy="3286148"/>
          </a:xfrm>
        </p:spPr>
        <p:txBody>
          <a:bodyPr>
            <a:normAutofit fontScale="90000"/>
          </a:bodyPr>
          <a:lstStyle/>
          <a:p>
            <a:pPr fontAlgn="base">
              <a:lnSpc>
                <a:spcPct val="150000"/>
              </a:lnSpc>
            </a:pPr>
            <a:r>
              <a:rPr lang="en-US" b="1" dirty="0" smtClean="0"/>
              <a:t>Steps and Mechanism of Transfer of Plasmid from Donor to Recipient Cell</a:t>
            </a:r>
            <a:endParaRPr lang="en-US" b="1" dirty="0"/>
          </a:p>
        </p:txBody>
      </p:sp>
      <p:sp>
        <p:nvSpPr>
          <p:cNvPr id="3" name="Content Placeholder 2"/>
          <p:cNvSpPr>
            <a:spLocks noGrp="1"/>
          </p:cNvSpPr>
          <p:nvPr>
            <p:ph idx="1"/>
          </p:nvPr>
        </p:nvSpPr>
        <p:spPr>
          <a:xfrm>
            <a:off x="457200" y="3714752"/>
            <a:ext cx="8229600" cy="2857520"/>
          </a:xfrm>
        </p:spPr>
        <p:txBody>
          <a:bodyPr>
            <a:normAutofit/>
          </a:bodyPr>
          <a:lstStyle/>
          <a:p>
            <a:pPr lvl="0" algn="just">
              <a:lnSpc>
                <a:spcPct val="150000"/>
              </a:lnSpc>
            </a:pPr>
            <a:r>
              <a:rPr lang="en-US" b="1" u="sng" dirty="0" smtClean="0"/>
              <a:t>The F plasmid contains </a:t>
            </a:r>
            <a:r>
              <a:rPr lang="en-US" b="1" i="1" u="sng" dirty="0" err="1" smtClean="0"/>
              <a:t>tra</a:t>
            </a:r>
            <a:r>
              <a:rPr lang="en-US" b="1" i="1" u="sng" dirty="0" smtClean="0"/>
              <a:t> </a:t>
            </a:r>
            <a:r>
              <a:rPr lang="en-US" b="1" u="sng" dirty="0" smtClean="0"/>
              <a:t>locus, which includes the </a:t>
            </a:r>
            <a:r>
              <a:rPr lang="en-US" b="1" i="1" u="sng" dirty="0" err="1" smtClean="0"/>
              <a:t>pilin</a:t>
            </a:r>
            <a:r>
              <a:rPr lang="en-US" b="1" i="1" u="sng" dirty="0" smtClean="0"/>
              <a:t>. </a:t>
            </a:r>
            <a:r>
              <a:rPr lang="en-US" b="1" u="sng" dirty="0" smtClean="0"/>
              <a:t>This gene, along with some regulatory proteins results in the formation of </a:t>
            </a:r>
            <a:r>
              <a:rPr lang="en-US" b="1" u="sng" dirty="0" err="1" smtClean="0"/>
              <a:t>pilli</a:t>
            </a:r>
            <a:r>
              <a:rPr lang="en-US" b="1" u="sng" dirty="0" smtClean="0"/>
              <a:t> on the F</a:t>
            </a:r>
            <a:r>
              <a:rPr lang="en-US" b="1" u="sng" baseline="30000" dirty="0" smtClean="0"/>
              <a:t>+</a:t>
            </a:r>
            <a:r>
              <a:rPr lang="en-US" b="1" u="sng" dirty="0" smtClean="0"/>
              <a:t> cell surface.</a:t>
            </a:r>
          </a:p>
          <a:p>
            <a:pPr lvl="0" algn="just">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nSpc>
                <a:spcPct val="150000"/>
              </a:lnSpc>
            </a:pPr>
            <a:r>
              <a:rPr lang="en-US" b="1" u="sng" dirty="0" smtClean="0"/>
              <a:t>The proteins present in the </a:t>
            </a:r>
            <a:r>
              <a:rPr lang="en-US" b="1" u="sng" dirty="0" err="1" smtClean="0"/>
              <a:t>pilli</a:t>
            </a:r>
            <a:r>
              <a:rPr lang="en-US" b="1" u="sng" dirty="0" smtClean="0"/>
              <a:t> attach themselves on the F</a:t>
            </a:r>
            <a:r>
              <a:rPr lang="en-US" b="1" u="sng" baseline="30000" dirty="0" smtClean="0"/>
              <a:t>–</a:t>
            </a:r>
            <a:r>
              <a:rPr lang="en-US" b="1" u="sng" dirty="0" smtClean="0"/>
              <a:t> cell surface. The </a:t>
            </a:r>
            <a:r>
              <a:rPr lang="en-US" b="1" u="sng" dirty="0" err="1" smtClean="0"/>
              <a:t>pilli</a:t>
            </a:r>
            <a:r>
              <a:rPr lang="en-US" b="1" u="sng" dirty="0" smtClean="0"/>
              <a:t> are responsible for making contact between the cells, but the transfer of plasmid doesn’t occur through the </a:t>
            </a:r>
            <a:r>
              <a:rPr lang="en-US" b="1" u="sng" dirty="0" err="1" smtClean="0"/>
              <a:t>pilli</a:t>
            </a:r>
            <a:r>
              <a:rPr lang="en-US" b="1" u="sng" dirty="0" smtClean="0"/>
              <a:t>.</a:t>
            </a:r>
            <a:endParaRPr lang="en-US" b="1" dirty="0" smtClean="0"/>
          </a:p>
          <a:p>
            <a:pPr>
              <a:lnSpc>
                <a:spcPct val="150000"/>
              </a:lnSpc>
            </a:pP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Conjugation Genetics</a:t>
            </a:r>
            <a:endParaRPr lang="en-US" dirty="0"/>
          </a:p>
        </p:txBody>
      </p:sp>
      <p:pic>
        <p:nvPicPr>
          <p:cNvPr id="4" name="Content Placeholder 3" descr="C:\Users\Atish\Desktop\bacterial-conjugation-678x381.jpg"/>
          <p:cNvPicPr>
            <a:picLocks noGrp="1"/>
          </p:cNvPicPr>
          <p:nvPr>
            <p:ph idx="1"/>
          </p:nvPr>
        </p:nvPicPr>
        <p:blipFill>
          <a:blip r:embed="rId2"/>
          <a:srcRect/>
          <a:stretch>
            <a:fillRect/>
          </a:stretch>
        </p:blipFill>
        <p:spPr bwMode="auto">
          <a:xfrm>
            <a:off x="285720" y="428604"/>
            <a:ext cx="8715436" cy="6143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1" u="sng" dirty="0" smtClean="0"/>
              <a:t>Mechanism of conjugation</a:t>
            </a:r>
            <a:endParaRPr lang="en-US" b="1" dirty="0" smtClean="0"/>
          </a:p>
        </p:txBody>
      </p:sp>
      <p:sp>
        <p:nvSpPr>
          <p:cNvPr id="3" name="Content Placeholder 2"/>
          <p:cNvSpPr>
            <a:spLocks noGrp="1"/>
          </p:cNvSpPr>
          <p:nvPr>
            <p:ph idx="1"/>
          </p:nvPr>
        </p:nvSpPr>
        <p:spPr/>
        <p:txBody>
          <a:bodyPr>
            <a:normAutofit fontScale="92500" lnSpcReduction="10000"/>
          </a:bodyPr>
          <a:lstStyle/>
          <a:p>
            <a:pPr fontAlgn="base"/>
            <a:r>
              <a:rPr lang="en-US" u="sng" dirty="0" smtClean="0"/>
              <a:t>Conjugation is brought about by 2 genes in self transmissible plasmid, namely transacting gene </a:t>
            </a:r>
            <a:r>
              <a:rPr lang="en-US" b="1" i="1" u="sng" dirty="0" smtClean="0"/>
              <a:t>(</a:t>
            </a:r>
            <a:r>
              <a:rPr lang="en-US" b="1" i="1" u="sng" dirty="0" err="1" smtClean="0"/>
              <a:t>Tra</a:t>
            </a:r>
            <a:r>
              <a:rPr lang="en-US" u="sng" dirty="0" smtClean="0"/>
              <a:t> gene) and Origin of transfer (</a:t>
            </a:r>
            <a:r>
              <a:rPr lang="en-US" b="1" u="sng" dirty="0" err="1" smtClean="0"/>
              <a:t>Ori</a:t>
            </a:r>
            <a:r>
              <a:rPr lang="en-US" b="1" u="sng" dirty="0" smtClean="0"/>
              <a:t> T</a:t>
            </a:r>
            <a:r>
              <a:rPr lang="en-US" u="sng" dirty="0" smtClean="0"/>
              <a:t>) site</a:t>
            </a:r>
          </a:p>
          <a:p>
            <a:pPr fontAlgn="base"/>
            <a:endParaRPr lang="en-US" dirty="0" smtClean="0"/>
          </a:p>
          <a:p>
            <a:pPr fontAlgn="base"/>
            <a:r>
              <a:rPr lang="en-US" b="1" u="sng" dirty="0" smtClean="0"/>
              <a:t>I. </a:t>
            </a:r>
            <a:r>
              <a:rPr lang="en-US" b="1" u="sng" dirty="0" err="1" smtClean="0"/>
              <a:t>Tra</a:t>
            </a:r>
            <a:r>
              <a:rPr lang="en-US" b="1" u="sng" dirty="0" smtClean="0"/>
              <a:t> gene:</a:t>
            </a:r>
            <a:endParaRPr lang="en-US" b="1" dirty="0" smtClean="0"/>
          </a:p>
          <a:p>
            <a:pPr fontAlgn="base"/>
            <a:r>
              <a:rPr lang="en-US" u="sng" dirty="0" err="1" smtClean="0"/>
              <a:t>Tra</a:t>
            </a:r>
            <a:r>
              <a:rPr lang="en-US" u="sng" dirty="0" smtClean="0"/>
              <a:t> gene consists of 2 components- </a:t>
            </a:r>
            <a:r>
              <a:rPr lang="en-US" u="sng" dirty="0" err="1" smtClean="0"/>
              <a:t>Dtr</a:t>
            </a:r>
            <a:r>
              <a:rPr lang="en-US" u="sng" dirty="0" smtClean="0"/>
              <a:t> and </a:t>
            </a:r>
            <a:r>
              <a:rPr lang="en-US" u="sng" dirty="0" err="1" smtClean="0"/>
              <a:t>mpf</a:t>
            </a:r>
            <a:endParaRPr lang="en-US" dirty="0" smtClean="0"/>
          </a:p>
          <a:p>
            <a:pPr fontAlgn="base"/>
            <a:r>
              <a:rPr lang="en-US" i="1" u="sng" dirty="0" err="1" smtClean="0"/>
              <a:t>i</a:t>
            </a:r>
            <a:r>
              <a:rPr lang="en-US" i="1" u="sng" dirty="0" smtClean="0"/>
              <a:t>. </a:t>
            </a:r>
            <a:r>
              <a:rPr lang="en-US" i="1" u="sng" dirty="0" err="1" smtClean="0"/>
              <a:t>Dtr</a:t>
            </a:r>
            <a:r>
              <a:rPr lang="en-US" i="1" u="sng" dirty="0" smtClean="0"/>
              <a:t> (DNA transfer and replication) component:</a:t>
            </a:r>
            <a:endParaRPr lang="en-US" b="1" i="1" dirty="0" smtClean="0"/>
          </a:p>
          <a:p>
            <a:pPr lvl="0" fontAlgn="base"/>
            <a:r>
              <a:rPr lang="en-US" u="sng" dirty="0" err="1" smtClean="0"/>
              <a:t>Dtr</a:t>
            </a:r>
            <a:r>
              <a:rPr lang="en-US" u="sng" dirty="0" smtClean="0"/>
              <a:t> component prepare plasmid for transfer.</a:t>
            </a:r>
            <a:endParaRPr lang="en-US" dirty="0" smtClean="0"/>
          </a:p>
          <a:p>
            <a:pPr lvl="0" fontAlgn="base"/>
            <a:r>
              <a:rPr lang="en-US" u="sng" dirty="0" smtClean="0"/>
              <a:t>It includes components such as= </a:t>
            </a:r>
            <a:r>
              <a:rPr lang="en-US" u="sng" dirty="0" err="1" smtClean="0"/>
              <a:t>relaxases</a:t>
            </a:r>
            <a:r>
              <a:rPr lang="en-US" u="sng" dirty="0" smtClean="0"/>
              <a:t>, </a:t>
            </a:r>
            <a:r>
              <a:rPr lang="en-US" u="sng" dirty="0" err="1" smtClean="0"/>
              <a:t>relaxosome</a:t>
            </a:r>
            <a:r>
              <a:rPr lang="en-US" u="sng" dirty="0" smtClean="0"/>
              <a:t> complex and </a:t>
            </a:r>
            <a:r>
              <a:rPr lang="en-US" u="sng" dirty="0" err="1" smtClean="0"/>
              <a:t>primase</a:t>
            </a:r>
            <a:r>
              <a:rPr lang="en-US" u="sng"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25668"/>
          </a:xfrm>
        </p:spPr>
        <p:txBody>
          <a:bodyPr>
            <a:normAutofit/>
          </a:bodyPr>
          <a:lstStyle/>
          <a:p>
            <a:r>
              <a:rPr lang="en-US" sz="5400" b="1" dirty="0" smtClean="0"/>
              <a:t>Recombination</a:t>
            </a:r>
            <a:br>
              <a:rPr lang="en-US" sz="5400" b="1" dirty="0" smtClean="0"/>
            </a:br>
            <a:r>
              <a:rPr lang="en-US" sz="5400" b="1" dirty="0" smtClean="0"/>
              <a:t>Genetics of Bacteria</a:t>
            </a:r>
            <a:endParaRPr lang="en-US" sz="5400" dirty="0"/>
          </a:p>
        </p:txBody>
      </p:sp>
      <p:sp>
        <p:nvSpPr>
          <p:cNvPr id="3" name="Content Placeholder 2"/>
          <p:cNvSpPr>
            <a:spLocks noGrp="1"/>
          </p:cNvSpPr>
          <p:nvPr>
            <p:ph idx="1"/>
          </p:nvPr>
        </p:nvSpPr>
        <p:spPr>
          <a:xfrm>
            <a:off x="428596" y="2643182"/>
            <a:ext cx="8229600" cy="3571900"/>
          </a:xfrm>
        </p:spPr>
        <p:txBody>
          <a:bodyPr>
            <a:normAutofit/>
          </a:bodyPr>
          <a:lstStyle/>
          <a:p>
            <a:pPr algn="ctr">
              <a:buNone/>
            </a:pPr>
            <a:r>
              <a:rPr lang="en-US" sz="5400" b="1" dirty="0" smtClean="0">
                <a:solidFill>
                  <a:schemeClr val="accent1">
                    <a:lumMod val="75000"/>
                  </a:schemeClr>
                </a:solidFill>
              </a:rPr>
              <a:t>Part I</a:t>
            </a:r>
          </a:p>
          <a:p>
            <a:pPr algn="ctr">
              <a:buNone/>
            </a:pPr>
            <a:r>
              <a:rPr lang="en-US" sz="5400" b="1" dirty="0" smtClean="0">
                <a:solidFill>
                  <a:schemeClr val="accent1">
                    <a:lumMod val="75000"/>
                  </a:schemeClr>
                </a:solidFill>
              </a:rPr>
              <a:t>Conjugation</a:t>
            </a:r>
            <a:endParaRPr lang="en-US" sz="5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04"/>
          </a:xfrm>
        </p:spPr>
        <p:txBody>
          <a:bodyPr>
            <a:normAutofit/>
          </a:bodyPr>
          <a:lstStyle/>
          <a:p>
            <a:r>
              <a:rPr lang="en-US" b="1" u="sng" dirty="0" smtClean="0"/>
              <a:t>Mechanism of conjugation</a:t>
            </a:r>
            <a:endParaRPr lang="en-US" dirty="0"/>
          </a:p>
        </p:txBody>
      </p:sp>
      <p:sp>
        <p:nvSpPr>
          <p:cNvPr id="3" name="Content Placeholder 2"/>
          <p:cNvSpPr>
            <a:spLocks noGrp="1"/>
          </p:cNvSpPr>
          <p:nvPr>
            <p:ph idx="1"/>
          </p:nvPr>
        </p:nvSpPr>
        <p:spPr>
          <a:xfrm>
            <a:off x="457200" y="2285992"/>
            <a:ext cx="8229600" cy="4038608"/>
          </a:xfrm>
        </p:spPr>
        <p:txBody>
          <a:bodyPr/>
          <a:lstStyle/>
          <a:p>
            <a:pPr fontAlgn="base"/>
            <a:r>
              <a:rPr lang="en-US" b="1" i="1" u="sng" dirty="0" err="1" smtClean="0"/>
              <a:t>Relaxase</a:t>
            </a:r>
            <a:r>
              <a:rPr lang="en-US" b="1" i="1" u="sng" dirty="0" smtClean="0"/>
              <a:t>:</a:t>
            </a:r>
            <a:endParaRPr lang="en-US" dirty="0" smtClean="0"/>
          </a:p>
          <a:p>
            <a:pPr lvl="0" fontAlgn="base">
              <a:lnSpc>
                <a:spcPct val="150000"/>
              </a:lnSpc>
            </a:pPr>
            <a:r>
              <a:rPr lang="en-US" b="1" u="sng" dirty="0" err="1" smtClean="0"/>
              <a:t>Relaxase</a:t>
            </a:r>
            <a:r>
              <a:rPr lang="en-US" b="1" u="sng" dirty="0" smtClean="0"/>
              <a:t> is a site specific </a:t>
            </a:r>
            <a:r>
              <a:rPr lang="en-US" b="1" u="sng" dirty="0" err="1" smtClean="0"/>
              <a:t>endonuclease</a:t>
            </a:r>
            <a:r>
              <a:rPr lang="en-US" b="1" u="sng" dirty="0" smtClean="0"/>
              <a:t> which acts on plasmid at its </a:t>
            </a:r>
            <a:r>
              <a:rPr lang="en-US" b="1" u="sng" dirty="0" err="1" smtClean="0"/>
              <a:t>OriT</a:t>
            </a:r>
            <a:r>
              <a:rPr lang="en-US" b="1" u="sng" dirty="0" smtClean="0"/>
              <a:t> site.</a:t>
            </a:r>
            <a:endParaRPr lang="en-US" b="1" dirty="0" smtClean="0"/>
          </a:p>
          <a:p>
            <a:pPr>
              <a:lnSpc>
                <a:spcPct val="150000"/>
              </a:lnSpc>
            </a:pPr>
            <a:r>
              <a:rPr lang="en-US" b="1" u="sng" dirty="0" err="1" smtClean="0"/>
              <a:t>Relaxase</a:t>
            </a:r>
            <a:r>
              <a:rPr lang="en-US" b="1" u="sng" dirty="0" smtClean="0"/>
              <a:t> is transcribed along with the plasmid into the recipient</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Mechanism of conjugation</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b="1" i="1" u="sng" dirty="0" err="1" smtClean="0"/>
              <a:t>Relaxosome</a:t>
            </a:r>
            <a:r>
              <a:rPr lang="en-US" b="1" i="1" u="sng" dirty="0" smtClean="0"/>
              <a:t> complex:</a:t>
            </a:r>
            <a:endParaRPr lang="en-US" dirty="0" smtClean="0"/>
          </a:p>
          <a:p>
            <a:pPr lvl="0" fontAlgn="base">
              <a:buNone/>
            </a:pPr>
            <a:endParaRPr lang="en-US" u="sng" dirty="0" smtClean="0"/>
          </a:p>
          <a:p>
            <a:pPr lvl="0" fontAlgn="base"/>
            <a:r>
              <a:rPr lang="en-US" u="sng" dirty="0" smtClean="0"/>
              <a:t>It consists of group of proteins clustered around the </a:t>
            </a:r>
            <a:r>
              <a:rPr lang="en-US" u="sng" dirty="0" err="1" smtClean="0"/>
              <a:t>Ori</a:t>
            </a:r>
            <a:r>
              <a:rPr lang="en-US" u="sng" dirty="0" smtClean="0"/>
              <a:t> T site</a:t>
            </a:r>
            <a:endParaRPr lang="en-US" dirty="0" smtClean="0"/>
          </a:p>
          <a:p>
            <a:pPr lvl="0" fontAlgn="base"/>
            <a:r>
              <a:rPr lang="en-US" u="sng" dirty="0" err="1" smtClean="0"/>
              <a:t>Relaxosome</a:t>
            </a:r>
            <a:r>
              <a:rPr lang="en-US" u="sng" dirty="0" smtClean="0"/>
              <a:t> carries three basic functions-</a:t>
            </a:r>
            <a:endParaRPr lang="en-US" dirty="0" smtClean="0"/>
          </a:p>
          <a:p>
            <a:pPr lvl="0" fontAlgn="base"/>
            <a:r>
              <a:rPr lang="en-US" u="sng" dirty="0" smtClean="0"/>
              <a:t>it helps </a:t>
            </a:r>
            <a:r>
              <a:rPr lang="en-US" u="sng" dirty="0" err="1" smtClean="0"/>
              <a:t>relaxase</a:t>
            </a:r>
            <a:r>
              <a:rPr lang="en-US" u="sng" dirty="0" smtClean="0"/>
              <a:t> bind to the </a:t>
            </a:r>
            <a:r>
              <a:rPr lang="en-US" u="sng" dirty="0" err="1" smtClean="0"/>
              <a:t>oriT</a:t>
            </a:r>
            <a:r>
              <a:rPr lang="en-US" u="sng" dirty="0" smtClean="0"/>
              <a:t> site and initiates plasmid transfer,</a:t>
            </a:r>
            <a:endParaRPr lang="en-US" dirty="0" smtClean="0"/>
          </a:p>
          <a:p>
            <a:pPr lvl="0" fontAlgn="base"/>
            <a:r>
              <a:rPr lang="en-US" u="sng" dirty="0" err="1" smtClean="0"/>
              <a:t>relaxosome</a:t>
            </a:r>
            <a:r>
              <a:rPr lang="en-US" u="sng" dirty="0" smtClean="0"/>
              <a:t> communicates with the coupling protein of </a:t>
            </a:r>
            <a:r>
              <a:rPr lang="en-US" u="sng" dirty="0" err="1" smtClean="0"/>
              <a:t>Mpf</a:t>
            </a:r>
            <a:r>
              <a:rPr lang="en-US" u="sng" dirty="0" smtClean="0"/>
              <a:t> component which signals </a:t>
            </a:r>
            <a:r>
              <a:rPr lang="en-US" u="sng" dirty="0" err="1" smtClean="0"/>
              <a:t>relaxase</a:t>
            </a:r>
            <a:r>
              <a:rPr lang="en-US" u="sng" dirty="0" smtClean="0"/>
              <a:t> when to cut the plasmid at </a:t>
            </a:r>
            <a:r>
              <a:rPr lang="en-US" u="sng" dirty="0" err="1" smtClean="0"/>
              <a:t>Ori</a:t>
            </a:r>
            <a:r>
              <a:rPr lang="en-US" u="sng" dirty="0" smtClean="0"/>
              <a:t> t site,</a:t>
            </a:r>
            <a:endParaRPr lang="en-US" dirty="0" smtClean="0"/>
          </a:p>
          <a:p>
            <a:pPr lvl="0" fontAlgn="base"/>
            <a:r>
              <a:rPr lang="en-US" b="1" u="sng" dirty="0" err="1" smtClean="0"/>
              <a:t>Helicase</a:t>
            </a:r>
            <a:r>
              <a:rPr lang="en-US" u="sng" dirty="0" smtClean="0"/>
              <a:t> is a component of </a:t>
            </a:r>
            <a:r>
              <a:rPr lang="en-US" u="sng" dirty="0" err="1" smtClean="0"/>
              <a:t>relaxosome</a:t>
            </a:r>
            <a:r>
              <a:rPr lang="en-US" u="sng" dirty="0" smtClean="0"/>
              <a:t> which helps to separate the plasmid DNA strands during displacement and transfer of plasmid.</a:t>
            </a: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Mechanism of conjugation</a:t>
            </a:r>
            <a:endParaRPr lang="en-US" dirty="0"/>
          </a:p>
        </p:txBody>
      </p:sp>
      <p:sp>
        <p:nvSpPr>
          <p:cNvPr id="3" name="Content Placeholder 2"/>
          <p:cNvSpPr>
            <a:spLocks noGrp="1"/>
          </p:cNvSpPr>
          <p:nvPr>
            <p:ph idx="1"/>
          </p:nvPr>
        </p:nvSpPr>
        <p:spPr/>
        <p:txBody>
          <a:bodyPr>
            <a:normAutofit/>
          </a:bodyPr>
          <a:lstStyle/>
          <a:p>
            <a:pPr fontAlgn="base"/>
            <a:r>
              <a:rPr lang="en-US" b="1" i="1" u="sng" dirty="0" err="1" smtClean="0"/>
              <a:t>Primase</a:t>
            </a:r>
            <a:r>
              <a:rPr lang="en-US" b="1" i="1" u="sng" dirty="0" smtClean="0"/>
              <a:t>:</a:t>
            </a:r>
            <a:endParaRPr lang="en-US" dirty="0" smtClean="0"/>
          </a:p>
          <a:p>
            <a:pPr lvl="0" fontAlgn="base"/>
            <a:r>
              <a:rPr lang="en-US" u="sng" dirty="0" err="1" smtClean="0"/>
              <a:t>Primase</a:t>
            </a:r>
            <a:r>
              <a:rPr lang="en-US" u="sng" dirty="0" smtClean="0"/>
              <a:t> has no role in replication of donor plasmid in donor cell</a:t>
            </a:r>
            <a:endParaRPr lang="en-US" dirty="0" smtClean="0"/>
          </a:p>
          <a:p>
            <a:pPr lvl="0" fontAlgn="base"/>
            <a:r>
              <a:rPr lang="en-US" u="sng" dirty="0" smtClean="0"/>
              <a:t>The free 3’-OH end created at the </a:t>
            </a:r>
            <a:r>
              <a:rPr lang="en-US" u="sng" dirty="0" err="1" smtClean="0"/>
              <a:t>nic</a:t>
            </a:r>
            <a:r>
              <a:rPr lang="en-US" u="sng" dirty="0" smtClean="0"/>
              <a:t> site acts as a primer in donor cell.</a:t>
            </a:r>
            <a:endParaRPr lang="en-US" dirty="0" smtClean="0"/>
          </a:p>
          <a:p>
            <a:pPr lvl="0" fontAlgn="base"/>
            <a:r>
              <a:rPr lang="en-US" u="sng" dirty="0" err="1" smtClean="0"/>
              <a:t>Primase</a:t>
            </a:r>
            <a:r>
              <a:rPr lang="en-US" u="sng" dirty="0" smtClean="0"/>
              <a:t> is </a:t>
            </a:r>
            <a:r>
              <a:rPr lang="en-US" u="sng" dirty="0" err="1" smtClean="0"/>
              <a:t>trnasfered</a:t>
            </a:r>
            <a:r>
              <a:rPr lang="en-US" u="sng" dirty="0" smtClean="0"/>
              <a:t> to the recipient cell and synthesizes a primer to complete the replication of another strand of plasmid DNA in recipient cell.</a:t>
            </a: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Mechanism of conjugation</a:t>
            </a:r>
            <a:endParaRPr lang="en-US" dirty="0"/>
          </a:p>
        </p:txBody>
      </p:sp>
      <p:sp>
        <p:nvSpPr>
          <p:cNvPr id="3" name="Content Placeholder 2"/>
          <p:cNvSpPr>
            <a:spLocks noGrp="1"/>
          </p:cNvSpPr>
          <p:nvPr>
            <p:ph idx="1"/>
          </p:nvPr>
        </p:nvSpPr>
        <p:spPr/>
        <p:txBody>
          <a:bodyPr/>
          <a:lstStyle/>
          <a:p>
            <a:pPr fontAlgn="base"/>
            <a:r>
              <a:rPr lang="en-US" i="1" u="sng" dirty="0" smtClean="0"/>
              <a:t>ii. </a:t>
            </a:r>
            <a:r>
              <a:rPr lang="en-US" i="1" u="sng" dirty="0" err="1" smtClean="0"/>
              <a:t>Mpf</a:t>
            </a:r>
            <a:r>
              <a:rPr lang="en-US" i="1" u="sng" dirty="0" smtClean="0"/>
              <a:t> (Mating pair formation) component:</a:t>
            </a:r>
            <a:endParaRPr lang="en-US" b="1" i="1" dirty="0" smtClean="0"/>
          </a:p>
          <a:p>
            <a:pPr lvl="0" fontAlgn="base"/>
            <a:r>
              <a:rPr lang="en-US" u="sng" dirty="0" err="1" smtClean="0"/>
              <a:t>Mpf</a:t>
            </a:r>
            <a:r>
              <a:rPr lang="en-US" u="sng" dirty="0" smtClean="0"/>
              <a:t> component holds the donor and recipient cell together, forms a channel through which DNA is transferred and signal </a:t>
            </a:r>
            <a:r>
              <a:rPr lang="en-US" u="sng" dirty="0" err="1" smtClean="0"/>
              <a:t>Dtr</a:t>
            </a:r>
            <a:r>
              <a:rPr lang="en-US" u="sng" dirty="0" smtClean="0"/>
              <a:t> component to initiate transfer.</a:t>
            </a:r>
            <a:endParaRPr lang="en-US" dirty="0" smtClean="0"/>
          </a:p>
          <a:p>
            <a:pPr lvl="0" fontAlgn="base"/>
            <a:r>
              <a:rPr lang="en-US" u="sng" dirty="0" smtClean="0"/>
              <a:t>It has 3 components- </a:t>
            </a:r>
            <a:r>
              <a:rPr lang="en-US" u="sng" dirty="0" err="1" smtClean="0"/>
              <a:t>pilus</a:t>
            </a:r>
            <a:r>
              <a:rPr lang="en-US" u="sng" dirty="0" smtClean="0"/>
              <a:t>, channel and coupling protein</a:t>
            </a: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Mechanism of conjugation</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b="1" i="1" u="sng" dirty="0" err="1" smtClean="0"/>
              <a:t>Pilus</a:t>
            </a:r>
            <a:r>
              <a:rPr lang="en-US" b="1" i="1" u="sng" dirty="0" smtClean="0"/>
              <a:t>:</a:t>
            </a:r>
            <a:endParaRPr lang="en-US" dirty="0" smtClean="0"/>
          </a:p>
          <a:p>
            <a:pPr lvl="0" fontAlgn="base"/>
            <a:r>
              <a:rPr lang="en-US" u="sng" dirty="0" err="1" smtClean="0"/>
              <a:t>Pilus</a:t>
            </a:r>
            <a:r>
              <a:rPr lang="en-US" u="sng" dirty="0" smtClean="0"/>
              <a:t> holds donor and recipient cell together</a:t>
            </a:r>
            <a:endParaRPr lang="en-US" dirty="0" smtClean="0"/>
          </a:p>
          <a:p>
            <a:pPr lvl="0" fontAlgn="base"/>
            <a:r>
              <a:rPr lang="en-US" u="sng" dirty="0" smtClean="0"/>
              <a:t>It is 10nm in diameter tubular structure with a central channel projecting out of the cell surface.</a:t>
            </a:r>
            <a:endParaRPr lang="en-US" dirty="0" smtClean="0"/>
          </a:p>
          <a:p>
            <a:pPr lvl="0" fontAlgn="base"/>
            <a:r>
              <a:rPr lang="en-US" u="sng" dirty="0" err="1" smtClean="0"/>
              <a:t>Pili</a:t>
            </a:r>
            <a:r>
              <a:rPr lang="en-US" u="sng" dirty="0" smtClean="0"/>
              <a:t> may be structurally long, thin and </a:t>
            </a:r>
            <a:r>
              <a:rPr lang="en-US" u="sng" dirty="0" err="1" smtClean="0"/>
              <a:t>flexiable</a:t>
            </a:r>
            <a:r>
              <a:rPr lang="en-US" u="sng" dirty="0" smtClean="0"/>
              <a:t> and it is encoded by F-plasmid in those cell</a:t>
            </a:r>
            <a:endParaRPr lang="en-US" dirty="0" smtClean="0"/>
          </a:p>
          <a:p>
            <a:pPr lvl="0" fontAlgn="base"/>
            <a:r>
              <a:rPr lang="en-US" u="sng" dirty="0" smtClean="0"/>
              <a:t>Incompatibility F-plasmid (Inc F) is a long and rigid </a:t>
            </a:r>
            <a:r>
              <a:rPr lang="en-US" u="sng" dirty="0" err="1" smtClean="0"/>
              <a:t>pili</a:t>
            </a:r>
            <a:r>
              <a:rPr lang="en-US" u="sng" dirty="0" smtClean="0"/>
              <a:t> encoded by pKM101 (Inc N)</a:t>
            </a:r>
            <a:endParaRPr lang="en-US" dirty="0" smtClean="0"/>
          </a:p>
          <a:p>
            <a:pPr lvl="0" fontAlgn="base"/>
            <a:r>
              <a:rPr lang="en-US" u="sng" dirty="0" smtClean="0"/>
              <a:t>Short, thick and rigid plasmid is encoded by RP4 (Inc P)</a:t>
            </a:r>
            <a:endParaRPr lang="en-US" dirty="0" smtClean="0"/>
          </a:p>
          <a:p>
            <a:pPr lvl="0" fontAlgn="base"/>
            <a:r>
              <a:rPr lang="en-US" u="sng" dirty="0" smtClean="0"/>
              <a:t>Long, thin and flexible </a:t>
            </a:r>
            <a:r>
              <a:rPr lang="en-US" u="sng" dirty="0" err="1" smtClean="0"/>
              <a:t>pili</a:t>
            </a:r>
            <a:r>
              <a:rPr lang="en-US" u="sng" dirty="0" smtClean="0"/>
              <a:t> mediates conjugation in cell in liquid medium</a:t>
            </a:r>
            <a:endParaRPr lang="en-US" dirty="0" smtClean="0"/>
          </a:p>
          <a:p>
            <a:pPr lvl="0" fontAlgn="base"/>
            <a:r>
              <a:rPr lang="en-US" u="sng" dirty="0" smtClean="0"/>
              <a:t>Short, thick and rigid </a:t>
            </a:r>
            <a:r>
              <a:rPr lang="en-US" u="sng" dirty="0" err="1" smtClean="0"/>
              <a:t>pili</a:t>
            </a:r>
            <a:r>
              <a:rPr lang="en-US" u="sng" dirty="0" smtClean="0"/>
              <a:t> mediates conjugation in cell fixed to solid support (Agar medium)</a:t>
            </a:r>
            <a:endParaRPr lang="en-US" dirty="0" smtClean="0"/>
          </a:p>
          <a:p>
            <a:pPr lvl="0" fontAlgn="base"/>
            <a:r>
              <a:rPr lang="en-US" u="sng" dirty="0" smtClean="0"/>
              <a:t>Inc I plasmid (</a:t>
            </a:r>
            <a:r>
              <a:rPr lang="en-US" u="sng" dirty="0" err="1" smtClean="0"/>
              <a:t>col</a:t>
            </a:r>
            <a:r>
              <a:rPr lang="en-US" u="sng" dirty="0" smtClean="0"/>
              <a:t> 1BP9) encodes both long, thin, flexible </a:t>
            </a:r>
            <a:r>
              <a:rPr lang="en-US" u="sng" dirty="0" err="1" smtClean="0"/>
              <a:t>pili</a:t>
            </a:r>
            <a:r>
              <a:rPr lang="en-US" u="sng" dirty="0" smtClean="0"/>
              <a:t> and short, thick and rigid </a:t>
            </a:r>
            <a:r>
              <a:rPr lang="en-US" u="sng" dirty="0" err="1" smtClean="0"/>
              <a:t>pilli</a:t>
            </a:r>
            <a:r>
              <a:rPr lang="en-US" u="sng" dirty="0" smtClean="0"/>
              <a:t>, therefore it can mediate conjugation in both liquid and solid media</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Mechanism of conjugation</a:t>
            </a:r>
            <a:endParaRPr lang="en-US" dirty="0"/>
          </a:p>
        </p:txBody>
      </p:sp>
      <p:sp>
        <p:nvSpPr>
          <p:cNvPr id="3" name="Content Placeholder 2"/>
          <p:cNvSpPr>
            <a:spLocks noGrp="1"/>
          </p:cNvSpPr>
          <p:nvPr>
            <p:ph idx="1"/>
          </p:nvPr>
        </p:nvSpPr>
        <p:spPr/>
        <p:txBody>
          <a:bodyPr/>
          <a:lstStyle/>
          <a:p>
            <a:pPr fontAlgn="base"/>
            <a:r>
              <a:rPr lang="en-US" b="1" i="1" u="sng" dirty="0" smtClean="0"/>
              <a:t>Channel:</a:t>
            </a:r>
            <a:endParaRPr lang="en-US" dirty="0" smtClean="0"/>
          </a:p>
          <a:p>
            <a:pPr lvl="0" fontAlgn="base"/>
            <a:r>
              <a:rPr lang="en-US" u="sng" dirty="0" smtClean="0"/>
              <a:t>Channel are also encoded by </a:t>
            </a:r>
            <a:r>
              <a:rPr lang="en-US" u="sng" dirty="0" err="1" smtClean="0"/>
              <a:t>Tra</a:t>
            </a:r>
            <a:r>
              <a:rPr lang="en-US" u="sng" dirty="0" smtClean="0"/>
              <a:t> gene</a:t>
            </a:r>
            <a:endParaRPr lang="en-US" dirty="0" smtClean="0"/>
          </a:p>
          <a:p>
            <a:pPr lvl="0" fontAlgn="base"/>
            <a:r>
              <a:rPr lang="en-US" u="sng" dirty="0" smtClean="0"/>
              <a:t>Channel mediates the transfer of DNA from donor to recipient cell</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Mechanism of conjugation</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u="sng" dirty="0" smtClean="0"/>
              <a:t>II. </a:t>
            </a:r>
            <a:r>
              <a:rPr lang="en-US" u="sng" dirty="0" err="1" smtClean="0"/>
              <a:t>Ori</a:t>
            </a:r>
            <a:r>
              <a:rPr lang="en-US" u="sng" dirty="0" smtClean="0"/>
              <a:t> T site:</a:t>
            </a:r>
            <a:endParaRPr lang="en-US" b="1" dirty="0" smtClean="0"/>
          </a:p>
          <a:p>
            <a:pPr lvl="0" fontAlgn="base"/>
            <a:r>
              <a:rPr lang="en-US" u="sng" dirty="0" smtClean="0"/>
              <a:t>It is the site where plasmid DNA transfer initiates in donor cell and the site for </a:t>
            </a:r>
            <a:r>
              <a:rPr lang="en-US" u="sng" dirty="0" err="1" smtClean="0"/>
              <a:t>recyclization</a:t>
            </a:r>
            <a:r>
              <a:rPr lang="en-US" u="sng" dirty="0" smtClean="0"/>
              <a:t> in the recipient cell.</a:t>
            </a:r>
            <a:endParaRPr lang="en-US" dirty="0" smtClean="0"/>
          </a:p>
          <a:p>
            <a:pPr lvl="0" fontAlgn="base"/>
            <a:r>
              <a:rPr lang="en-US" u="sng" dirty="0" smtClean="0"/>
              <a:t>It is the site which is specifically recognized by </a:t>
            </a:r>
            <a:r>
              <a:rPr lang="en-US" u="sng" dirty="0" err="1" smtClean="0"/>
              <a:t>relaxase</a:t>
            </a:r>
            <a:r>
              <a:rPr lang="en-US" u="sng" dirty="0" smtClean="0"/>
              <a:t>.</a:t>
            </a:r>
            <a:endParaRPr lang="en-US" dirty="0" smtClean="0"/>
          </a:p>
          <a:p>
            <a:pPr lvl="0" fontAlgn="base"/>
            <a:r>
              <a:rPr lang="en-US" u="sng" dirty="0" smtClean="0"/>
              <a:t>Any plasmid that possesses </a:t>
            </a:r>
            <a:r>
              <a:rPr lang="en-US" u="sng" dirty="0" err="1" smtClean="0"/>
              <a:t>Ori</a:t>
            </a:r>
            <a:r>
              <a:rPr lang="en-US" u="sng" dirty="0" smtClean="0"/>
              <a:t> T site can be transferred with the help of self-transmissible plasmid</a:t>
            </a:r>
            <a:endParaRPr lang="en-US" dirty="0" smtClean="0"/>
          </a:p>
          <a:p>
            <a:pPr lvl="0" fontAlgn="base"/>
            <a:r>
              <a:rPr lang="en-US" u="sng" dirty="0" err="1" smtClean="0"/>
              <a:t>Ori</a:t>
            </a:r>
            <a:r>
              <a:rPr lang="en-US" u="sng" dirty="0" smtClean="0"/>
              <a:t> T site is a </a:t>
            </a:r>
            <a:r>
              <a:rPr lang="en-US" u="sng" dirty="0" err="1" smtClean="0"/>
              <a:t>cis</a:t>
            </a:r>
            <a:r>
              <a:rPr lang="en-US" u="sng" dirty="0" smtClean="0"/>
              <a:t>-acting site</a:t>
            </a:r>
            <a:endParaRPr lang="en-US" dirty="0" smtClean="0"/>
          </a:p>
          <a:p>
            <a:pPr lvl="0" fontAlgn="base"/>
            <a:r>
              <a:rPr lang="en-US" u="sng" dirty="0" smtClean="0"/>
              <a:t>A known </a:t>
            </a:r>
            <a:r>
              <a:rPr lang="en-US" u="sng" dirty="0" err="1" smtClean="0"/>
              <a:t>Ori</a:t>
            </a:r>
            <a:r>
              <a:rPr lang="en-US" u="sng" dirty="0" smtClean="0"/>
              <a:t> T site of F-plasmid has around 300 bp and contains inverted repeats and AT rich sites.</a:t>
            </a: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Mechanism of conjugation</a:t>
            </a: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u="sng" dirty="0" smtClean="0"/>
              <a:t>Plasmid can also mediate the transfer of chromosome because </a:t>
            </a:r>
            <a:r>
              <a:rPr lang="en-US" u="sng" dirty="0" err="1" smtClean="0"/>
              <a:t>Ori</a:t>
            </a:r>
            <a:r>
              <a:rPr lang="en-US" u="sng" dirty="0" smtClean="0"/>
              <a:t> T site and </a:t>
            </a:r>
            <a:r>
              <a:rPr lang="en-US" u="sng" dirty="0" err="1" smtClean="0"/>
              <a:t>Tra</a:t>
            </a:r>
            <a:r>
              <a:rPr lang="en-US" u="sng" dirty="0" smtClean="0"/>
              <a:t> gene are present in plasmid. For transfer of chromosome, plasmid must be integrated with chromosome. The integrated form of plasmid is known as </a:t>
            </a:r>
            <a:r>
              <a:rPr lang="en-US" u="sng" dirty="0" err="1" smtClean="0"/>
              <a:t>Hfr</a:t>
            </a:r>
            <a:r>
              <a:rPr lang="en-US" u="sng" dirty="0" smtClean="0"/>
              <a:t> or High frequency recombination.</a:t>
            </a:r>
            <a:endParaRPr lang="en-US" dirty="0" smtClean="0"/>
          </a:p>
          <a:p>
            <a:pPr fontAlgn="base"/>
            <a:r>
              <a:rPr lang="en-US" u="sng" dirty="0" smtClean="0"/>
              <a:t>Plasmid can integrate into chromosome through 2 mechanism.</a:t>
            </a:r>
            <a:endParaRPr lang="en-US" dirty="0" smtClean="0"/>
          </a:p>
          <a:p>
            <a:pPr lvl="0" fontAlgn="base"/>
            <a:r>
              <a:rPr lang="en-US" b="1" u="sng" dirty="0" smtClean="0"/>
              <a:t>Recombination:</a:t>
            </a:r>
            <a:r>
              <a:rPr lang="en-US" u="sng" dirty="0" smtClean="0"/>
              <a:t> plasmid can recombine with chromosome when plasmid and chromosome share common sequences (homologous sequences). Although the sequences of plasmid are unique to that of chromosome they share homology at certain insertion sequences.</a:t>
            </a:r>
            <a:endParaRPr lang="en-US" dirty="0" smtClean="0"/>
          </a:p>
          <a:p>
            <a:pPr lvl="0" fontAlgn="base"/>
            <a:r>
              <a:rPr lang="en-US" b="1" u="sng" dirty="0" smtClean="0"/>
              <a:t>Transposition:</a:t>
            </a:r>
            <a:r>
              <a:rPr lang="en-US" u="sng" dirty="0" smtClean="0"/>
              <a:t> plasmid can insert itself into chromosome by </a:t>
            </a:r>
            <a:r>
              <a:rPr lang="en-US" u="sng" dirty="0" err="1" smtClean="0"/>
              <a:t>transposons</a:t>
            </a:r>
            <a:r>
              <a:rPr lang="en-US" u="sng" dirty="0" smtClean="0"/>
              <a:t> and results in formation of </a:t>
            </a:r>
            <a:r>
              <a:rPr lang="en-US" u="sng" dirty="0" err="1" smtClean="0"/>
              <a:t>Hfr</a:t>
            </a:r>
            <a:r>
              <a:rPr lang="en-US" u="sng"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US" sz="3600" b="1" dirty="0" smtClean="0"/>
              <a:t>Process of conjugation</a:t>
            </a:r>
            <a:endParaRPr lang="en-US" sz="3600" b="1" dirty="0"/>
          </a:p>
        </p:txBody>
      </p:sp>
      <p:pic>
        <p:nvPicPr>
          <p:cNvPr id="4" name="Content Placeholder 3" descr="Process of Bacterial Conjugation"/>
          <p:cNvPicPr>
            <a:picLocks noGrp="1"/>
          </p:cNvPicPr>
          <p:nvPr>
            <p:ph idx="1"/>
          </p:nvPr>
        </p:nvPicPr>
        <p:blipFill>
          <a:blip r:embed="rId2"/>
          <a:srcRect/>
          <a:stretch>
            <a:fillRect/>
          </a:stretch>
        </p:blipFill>
        <p:spPr bwMode="auto">
          <a:xfrm>
            <a:off x="857224" y="1214422"/>
            <a:ext cx="7786742"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Demonstration of Conjugation</a:t>
            </a:r>
            <a:endParaRPr lang="en-US" sz="3200" b="1" dirty="0"/>
          </a:p>
        </p:txBody>
      </p:sp>
      <p:pic>
        <p:nvPicPr>
          <p:cNvPr id="4" name="Content Placeholder 3" descr="C:\Users\Atish\Desktop\conjugation-mechanism.gif"/>
          <p:cNvPicPr>
            <a:picLocks noGrp="1"/>
          </p:cNvPicPr>
          <p:nvPr>
            <p:ph idx="1"/>
          </p:nvPr>
        </p:nvPicPr>
        <p:blipFill>
          <a:blip r:embed="rId2"/>
          <a:srcRect/>
          <a:stretch>
            <a:fillRect/>
          </a:stretch>
        </p:blipFill>
        <p:spPr bwMode="auto">
          <a:xfrm>
            <a:off x="428596" y="500042"/>
            <a:ext cx="8286808" cy="5929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54164"/>
          </a:xfrm>
        </p:spPr>
        <p:txBody>
          <a:bodyPr/>
          <a:lstStyle/>
          <a:p>
            <a:r>
              <a:rPr lang="en-US" b="1" dirty="0" smtClean="0"/>
              <a:t>History</a:t>
            </a:r>
            <a:endParaRPr lang="en-US" b="1" dirty="0"/>
          </a:p>
        </p:txBody>
      </p:sp>
      <p:sp>
        <p:nvSpPr>
          <p:cNvPr id="3" name="Content Placeholder 2"/>
          <p:cNvSpPr>
            <a:spLocks noGrp="1"/>
          </p:cNvSpPr>
          <p:nvPr>
            <p:ph idx="1"/>
          </p:nvPr>
        </p:nvSpPr>
        <p:spPr/>
        <p:txBody>
          <a:bodyPr/>
          <a:lstStyle/>
          <a:p>
            <a:pPr>
              <a:buNone/>
            </a:pPr>
            <a:endParaRPr lang="en-US" dirty="0" smtClean="0"/>
          </a:p>
          <a:p>
            <a:pPr algn="just">
              <a:buNone/>
            </a:pPr>
            <a:r>
              <a:rPr lang="en-US" sz="4000" b="1" dirty="0" smtClean="0"/>
              <a:t>The process was discovered by </a:t>
            </a:r>
            <a:r>
              <a:rPr lang="en-US" sz="4000" b="1" dirty="0" smtClean="0">
                <a:hlinkClick r:id="rId2" tooltip="Joshua Lederberg"/>
              </a:rPr>
              <a:t>Joshua Lederberg</a:t>
            </a:r>
            <a:r>
              <a:rPr lang="en-US" sz="4000" b="1" dirty="0" smtClean="0"/>
              <a:t> and </a:t>
            </a:r>
            <a:r>
              <a:rPr lang="en-US" sz="4000" b="1" dirty="0" smtClean="0">
                <a:hlinkClick r:id="rId3" tooltip="Edward Tatum"/>
              </a:rPr>
              <a:t>Edward Tatum</a:t>
            </a:r>
            <a:r>
              <a:rPr lang="en-US" sz="4000" b="1" dirty="0" smtClean="0"/>
              <a:t> in 1946.</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3714776"/>
          </a:xfrm>
        </p:spPr>
        <p:txBody>
          <a:bodyPr>
            <a:normAutofit/>
          </a:bodyPr>
          <a:lstStyle/>
          <a:p>
            <a:pPr algn="ctr"/>
            <a:r>
              <a:rPr lang="en-US" b="1" u="sng" dirty="0" smtClean="0"/>
              <a:t>The process occurs during the transfer of F plasmid in </a:t>
            </a:r>
            <a:r>
              <a:rPr lang="en-US" b="1" i="1" u="sng" dirty="0" smtClean="0"/>
              <a:t>E. coli</a:t>
            </a:r>
            <a:r>
              <a:rPr lang="en-US" b="1" u="sng" dirty="0" smtClean="0"/>
              <a:t> by conjugation</a:t>
            </a:r>
            <a:endParaRPr lang="en-US" b="1" dirty="0"/>
          </a:p>
        </p:txBody>
      </p:sp>
      <p:sp>
        <p:nvSpPr>
          <p:cNvPr id="3" name="Content Placeholder 2"/>
          <p:cNvSpPr>
            <a:spLocks noGrp="1"/>
          </p:cNvSpPr>
          <p:nvPr>
            <p:ph idx="1"/>
          </p:nvPr>
        </p:nvSpPr>
        <p:spPr>
          <a:xfrm>
            <a:off x="457200" y="4214818"/>
            <a:ext cx="8229600" cy="2286016"/>
          </a:xfrm>
        </p:spPr>
        <p:txBody>
          <a:bodyPr>
            <a:normAutofit/>
          </a:bodyPr>
          <a:lstStyle/>
          <a:p>
            <a:pPr lvl="0">
              <a:lnSpc>
                <a:spcPct val="150000"/>
              </a:lnSpc>
            </a:pPr>
            <a:r>
              <a:rPr lang="en-US" b="1" u="sng" dirty="0" smtClean="0"/>
              <a:t>Once the conjugation is initiated, enzyme </a:t>
            </a:r>
            <a:r>
              <a:rPr lang="en-US" b="1" u="sng" dirty="0" err="1" smtClean="0"/>
              <a:t>relaxase</a:t>
            </a:r>
            <a:r>
              <a:rPr lang="en-US" b="1" u="sng" dirty="0" smtClean="0"/>
              <a:t> creates a nick in the conjugative plasmid at the </a:t>
            </a:r>
            <a:r>
              <a:rPr lang="en-US" b="1" i="1" u="sng" dirty="0" err="1" smtClean="0"/>
              <a:t>oriT</a:t>
            </a:r>
            <a:r>
              <a:rPr lang="en-US" b="1" i="1" u="sng" dirty="0" smtClean="0"/>
              <a:t>.</a:t>
            </a:r>
          </a:p>
          <a:p>
            <a:pPr lvl="0">
              <a:lnSpc>
                <a:spcPct val="150000"/>
              </a:lnSpc>
            </a:pPr>
            <a:endParaRPr lang="en-US" b="1"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224978"/>
          </a:xfrm>
        </p:spPr>
        <p:txBody>
          <a:bodyPr>
            <a:normAutofit/>
          </a:bodyPr>
          <a:lstStyle/>
          <a:p>
            <a:r>
              <a:rPr lang="en-US" b="1" u="sng" dirty="0" smtClean="0"/>
              <a:t>The process occurs during the transfer of F plasmid in </a:t>
            </a:r>
            <a:r>
              <a:rPr lang="en-US" b="1" i="1" u="sng" dirty="0" smtClean="0"/>
              <a:t>E. coli</a:t>
            </a:r>
            <a:r>
              <a:rPr lang="en-US" b="1" u="sng" dirty="0" smtClean="0"/>
              <a:t> by conjugation</a:t>
            </a:r>
            <a:endParaRPr lang="en-US" dirty="0"/>
          </a:p>
        </p:txBody>
      </p:sp>
      <p:sp>
        <p:nvSpPr>
          <p:cNvPr id="3" name="Content Placeholder 2"/>
          <p:cNvSpPr>
            <a:spLocks noGrp="1"/>
          </p:cNvSpPr>
          <p:nvPr>
            <p:ph idx="1"/>
          </p:nvPr>
        </p:nvSpPr>
        <p:spPr>
          <a:xfrm>
            <a:off x="457200" y="3929066"/>
            <a:ext cx="8229600" cy="2395534"/>
          </a:xfrm>
        </p:spPr>
        <p:txBody>
          <a:bodyPr/>
          <a:lstStyle/>
          <a:p>
            <a:pPr lvl="0">
              <a:lnSpc>
                <a:spcPct val="150000"/>
              </a:lnSpc>
            </a:pPr>
            <a:r>
              <a:rPr lang="en-US" b="1" u="sng" dirty="0" smtClean="0"/>
              <a:t>The nicked strand (called the T strand) then unwinds and is transferred to the recipient cell in the 5’-3’ direction.</a:t>
            </a:r>
            <a:endParaRPr lang="en-US" b="1"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en-US" b="1" dirty="0" smtClean="0"/>
              <a:t>Process of Conjugation</a:t>
            </a:r>
            <a:endParaRPr lang="en-US" b="1" dirty="0"/>
          </a:p>
        </p:txBody>
      </p:sp>
      <p:sp>
        <p:nvSpPr>
          <p:cNvPr id="3" name="Content Placeholder 2"/>
          <p:cNvSpPr>
            <a:spLocks noGrp="1"/>
          </p:cNvSpPr>
          <p:nvPr>
            <p:ph idx="1"/>
          </p:nvPr>
        </p:nvSpPr>
        <p:spPr>
          <a:xfrm>
            <a:off x="457200" y="1357298"/>
            <a:ext cx="8229600" cy="5072098"/>
          </a:xfrm>
        </p:spPr>
        <p:txBody>
          <a:bodyPr>
            <a:noAutofit/>
          </a:bodyPr>
          <a:lstStyle/>
          <a:p>
            <a:pPr lvl="0" algn="just"/>
            <a:r>
              <a:rPr lang="en-US" sz="2000" b="1" u="sng" dirty="0" smtClean="0"/>
              <a:t>In certain F</a:t>
            </a:r>
            <a:r>
              <a:rPr lang="en-US" sz="2000" b="1" u="sng" baseline="30000" dirty="0" smtClean="0"/>
              <a:t>+</a:t>
            </a:r>
            <a:r>
              <a:rPr lang="en-US" sz="2000" b="1" u="sng" dirty="0" smtClean="0"/>
              <a:t> bacterial cells, the F element infrequently (about once in every 10,000 F</a:t>
            </a:r>
            <a:r>
              <a:rPr lang="en-US" sz="2000" b="1" u="sng" baseline="30000" dirty="0" smtClean="0"/>
              <a:t>+</a:t>
            </a:r>
            <a:r>
              <a:rPr lang="en-US" sz="2000" b="1" u="sng" dirty="0" smtClean="0"/>
              <a:t> cells) becomes associated with the main bacterial chromosome in such a way that a copy of the chromosome instead is transferred through the conjugation tube from donor to recipient cell.</a:t>
            </a:r>
          </a:p>
          <a:p>
            <a:pPr lvl="0" algn="just"/>
            <a:endParaRPr lang="en-US" sz="2000" b="1" dirty="0" smtClean="0"/>
          </a:p>
          <a:p>
            <a:pPr lvl="0" algn="just"/>
            <a:r>
              <a:rPr lang="en-US" sz="2000" b="1" u="sng" dirty="0" smtClean="0"/>
              <a:t>In the insertion process, the circular F element breaks at a particular point and becomes a linear segment of the bacterial chromosome.</a:t>
            </a:r>
          </a:p>
          <a:p>
            <a:pPr lvl="0" algn="just"/>
            <a:endParaRPr lang="en-US" sz="2000" b="1" dirty="0" smtClean="0"/>
          </a:p>
          <a:p>
            <a:pPr lvl="0" algn="just"/>
            <a:r>
              <a:rPr lang="en-US" sz="2000" b="1" u="sng" dirty="0" smtClean="0"/>
              <a:t>An F</a:t>
            </a:r>
            <a:r>
              <a:rPr lang="en-US" sz="2000" b="1" u="sng" baseline="30000" dirty="0" smtClean="0"/>
              <a:t>+</a:t>
            </a:r>
            <a:r>
              <a:rPr lang="en-US" sz="2000" b="1" u="sng" dirty="0" smtClean="0"/>
              <a:t> cell that carries such an integrated F element is known as an </a:t>
            </a:r>
            <a:r>
              <a:rPr lang="en-US" sz="2000" b="1" u="sng" dirty="0" err="1" smtClean="0"/>
              <a:t>Hfr</a:t>
            </a:r>
            <a:r>
              <a:rPr lang="en-US" sz="2000" b="1" u="sng" dirty="0" smtClean="0"/>
              <a:t> cell (</a:t>
            </a:r>
            <a:r>
              <a:rPr lang="en-US" sz="2000" b="1" u="sng" dirty="0" err="1" smtClean="0"/>
              <a:t>Hfr</a:t>
            </a:r>
            <a:r>
              <a:rPr lang="en-US" sz="2000" b="1" u="sng" dirty="0" smtClean="0"/>
              <a:t> stands for the </a:t>
            </a:r>
            <a:r>
              <a:rPr lang="en-US" sz="2000" b="1" i="1" u="sng" dirty="0" smtClean="0"/>
              <a:t>high frequency of recombination</a:t>
            </a:r>
            <a:r>
              <a:rPr lang="en-US" sz="2000" b="1" u="sng" dirty="0" smtClean="0"/>
              <a:t>).</a:t>
            </a:r>
          </a:p>
          <a:p>
            <a:pPr lvl="0" algn="just"/>
            <a:endParaRPr lang="en-US" sz="2000" b="1" dirty="0" smtClean="0"/>
          </a:p>
          <a:p>
            <a:pPr lvl="0" algn="just"/>
            <a:r>
              <a:rPr lang="en-US" sz="2000" b="1" u="sng" dirty="0" smtClean="0"/>
              <a:t>The integrated F element of </a:t>
            </a:r>
            <a:r>
              <a:rPr lang="en-US" sz="2000" b="1" u="sng" dirty="0" err="1" smtClean="0"/>
              <a:t>Hfr</a:t>
            </a:r>
            <a:r>
              <a:rPr lang="en-US" sz="2000" b="1" u="sng" dirty="0" smtClean="0"/>
              <a:t> cells is ordinarily replicated passively along with the bacterial chromosome and in this way is transmitted from one </a:t>
            </a:r>
            <a:r>
              <a:rPr lang="en-US" sz="2000" b="1" u="sng" dirty="0" err="1" smtClean="0"/>
              <a:t>Hfr</a:t>
            </a:r>
            <a:r>
              <a:rPr lang="en-US" sz="2000" b="1" u="sng" dirty="0" smtClean="0"/>
              <a:t> generation to the next.</a:t>
            </a:r>
            <a:endParaRPr lang="en-US" sz="2000" b="1" dirty="0" smtClean="0"/>
          </a:p>
          <a:p>
            <a:pPr algn="just"/>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Other conjugative elements</a:t>
            </a:r>
            <a:r>
              <a:rPr lang="en-US" b="1" dirty="0" smtClean="0"/>
              <a:t/>
            </a:r>
            <a:br>
              <a:rPr lang="en-US" b="1" dirty="0" smtClean="0"/>
            </a:br>
            <a:endParaRPr lang="en-US" dirty="0"/>
          </a:p>
        </p:txBody>
      </p:sp>
      <p:sp>
        <p:nvSpPr>
          <p:cNvPr id="3" name="Content Placeholder 2"/>
          <p:cNvSpPr>
            <a:spLocks noGrp="1"/>
          </p:cNvSpPr>
          <p:nvPr>
            <p:ph idx="1"/>
          </p:nvPr>
        </p:nvSpPr>
        <p:spPr>
          <a:xfrm>
            <a:off x="457200" y="1928802"/>
            <a:ext cx="8229600" cy="4500594"/>
          </a:xfrm>
        </p:spPr>
        <p:txBody>
          <a:bodyPr>
            <a:normAutofit fontScale="92500" lnSpcReduction="10000"/>
          </a:bodyPr>
          <a:lstStyle/>
          <a:p>
            <a:pPr lvl="0" algn="just">
              <a:lnSpc>
                <a:spcPct val="150000"/>
              </a:lnSpc>
            </a:pPr>
            <a:r>
              <a:rPr lang="en-US" b="1" u="sng" dirty="0" smtClean="0"/>
              <a:t>Broad-host-range conjugative plasmids, such as RK2, can be transferred among many bacterial genera and even from bacteria to yeast.</a:t>
            </a:r>
            <a:endParaRPr lang="en-US" b="1" dirty="0" smtClean="0"/>
          </a:p>
          <a:p>
            <a:pPr lvl="0" algn="just">
              <a:lnSpc>
                <a:spcPct val="150000"/>
              </a:lnSpc>
            </a:pPr>
            <a:r>
              <a:rPr lang="en-US" b="1" u="sng" dirty="0" smtClean="0"/>
              <a:t>In addition, there exist plasmids that harbor </a:t>
            </a:r>
            <a:r>
              <a:rPr lang="en-US" b="1" i="1" u="sng" dirty="0" err="1" smtClean="0"/>
              <a:t>oriT</a:t>
            </a:r>
            <a:r>
              <a:rPr lang="en-US" b="1" u="sng" dirty="0" smtClean="0"/>
              <a:t>, but that are not self-transmissible because they lack some or all of the necessary </a:t>
            </a:r>
            <a:r>
              <a:rPr lang="en-US" b="1" i="1" u="sng" dirty="0" err="1" smtClean="0"/>
              <a:t>tra</a:t>
            </a:r>
            <a:endParaRPr lang="en-US" b="1"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796218"/>
          </a:xfrm>
        </p:spPr>
        <p:txBody>
          <a:bodyPr>
            <a:normAutofit/>
          </a:bodyPr>
          <a:lstStyle/>
          <a:p>
            <a:r>
              <a:rPr lang="en-US" b="1" u="sng" dirty="0" smtClean="0"/>
              <a:t>Other conjugative elements</a:t>
            </a:r>
            <a:endParaRPr lang="en-US" b="1" dirty="0"/>
          </a:p>
        </p:txBody>
      </p:sp>
      <p:sp>
        <p:nvSpPr>
          <p:cNvPr id="3" name="Content Placeholder 2"/>
          <p:cNvSpPr>
            <a:spLocks noGrp="1"/>
          </p:cNvSpPr>
          <p:nvPr>
            <p:ph idx="1"/>
          </p:nvPr>
        </p:nvSpPr>
        <p:spPr>
          <a:xfrm>
            <a:off x="457200" y="2928934"/>
            <a:ext cx="8229600" cy="3395666"/>
          </a:xfrm>
        </p:spPr>
        <p:txBody>
          <a:bodyPr/>
          <a:lstStyle/>
          <a:p>
            <a:pPr lvl="0">
              <a:lnSpc>
                <a:spcPct val="150000"/>
              </a:lnSpc>
            </a:pPr>
            <a:r>
              <a:rPr lang="en-US" b="1" u="sng" dirty="0" smtClean="0"/>
              <a:t>However, if the </a:t>
            </a:r>
            <a:r>
              <a:rPr lang="en-US" b="1" i="1" u="sng" dirty="0" err="1" smtClean="0"/>
              <a:t>tra</a:t>
            </a:r>
            <a:r>
              <a:rPr lang="en-US" b="1" u="sng" dirty="0" smtClean="0"/>
              <a:t> genes are provided on a separate </a:t>
            </a:r>
            <a:r>
              <a:rPr lang="en-US" b="1" u="sng" dirty="0" err="1" smtClean="0"/>
              <a:t>replicon</a:t>
            </a:r>
            <a:r>
              <a:rPr lang="en-US" b="1" u="sng" dirty="0" smtClean="0"/>
              <a:t>, these plasmids can be mobilized for transfer. Such plasmids are called </a:t>
            </a:r>
            <a:r>
              <a:rPr lang="en-US" b="1" u="sng" dirty="0" err="1" smtClean="0"/>
              <a:t>mobilizable</a:t>
            </a:r>
            <a:r>
              <a:rPr lang="en-US" b="1" u="sng" dirty="0" smtClean="0"/>
              <a:t> plasmids.</a:t>
            </a:r>
            <a:endParaRPr lang="en-US" b="1"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296284"/>
          </a:xfrm>
        </p:spPr>
        <p:txBody>
          <a:bodyPr>
            <a:normAutofit fontScale="90000"/>
          </a:bodyPr>
          <a:lstStyle/>
          <a:p>
            <a:r>
              <a:rPr lang="en-US" b="1" u="sng" dirty="0" smtClean="0"/>
              <a:t>Examples of bacterial conjugation</a:t>
            </a:r>
            <a:r>
              <a:rPr lang="en-US" b="1" dirty="0" smtClean="0"/>
              <a:t/>
            </a:r>
            <a:br>
              <a:rPr lang="en-US" b="1" dirty="0" smtClean="0"/>
            </a:br>
            <a:endParaRPr lang="en-US" b="1" dirty="0"/>
          </a:p>
        </p:txBody>
      </p:sp>
      <p:sp>
        <p:nvSpPr>
          <p:cNvPr id="3" name="Content Placeholder 2"/>
          <p:cNvSpPr>
            <a:spLocks noGrp="1"/>
          </p:cNvSpPr>
          <p:nvPr>
            <p:ph idx="1"/>
          </p:nvPr>
        </p:nvSpPr>
        <p:spPr>
          <a:xfrm>
            <a:off x="457200" y="3429000"/>
            <a:ext cx="8229600" cy="2895600"/>
          </a:xfrm>
        </p:spPr>
        <p:txBody>
          <a:bodyPr>
            <a:normAutofit fontScale="85000" lnSpcReduction="10000"/>
          </a:bodyPr>
          <a:lstStyle/>
          <a:p>
            <a:pPr lvl="0">
              <a:lnSpc>
                <a:spcPct val="150000"/>
              </a:lnSpc>
            </a:pPr>
            <a:r>
              <a:rPr lang="en-US" b="1" u="sng" dirty="0" smtClean="0"/>
              <a:t>Conjugative plasmids encoding antimicrobial resistance genes are called R plasmids which are transferred through </a:t>
            </a:r>
            <a:r>
              <a:rPr lang="en-US" b="1" i="1" u="sng" dirty="0" err="1" smtClean="0"/>
              <a:t>Shigella</a:t>
            </a:r>
            <a:r>
              <a:rPr lang="en-US" b="1" u="sng" dirty="0" smtClean="0"/>
              <a:t> sp that might result in a widespread outbreak of antibiotic-resistant </a:t>
            </a:r>
            <a:r>
              <a:rPr lang="en-US" b="1" i="1" u="sng" dirty="0" err="1" smtClean="0"/>
              <a:t>Shigella</a:t>
            </a:r>
            <a:r>
              <a:rPr lang="en-US" b="1" u="sng" dirty="0" smtClean="0"/>
              <a:t>-mediated dysentery.</a:t>
            </a:r>
            <a:endParaRPr lang="en-US" b="1"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457200" y="2357430"/>
            <a:ext cx="8229600" cy="3967170"/>
          </a:xfrm>
        </p:spPr>
        <p:txBody>
          <a:bodyPr>
            <a:normAutofit/>
          </a:bodyPr>
          <a:lstStyle/>
          <a:p>
            <a:pPr fontAlgn="base">
              <a:buNone/>
            </a:pPr>
            <a:r>
              <a:rPr lang="en-US" b="1" u="sng" dirty="0" smtClean="0"/>
              <a:t>Steps of bacterial conjugation</a:t>
            </a:r>
            <a:endParaRPr lang="en-US" b="1" dirty="0" smtClean="0"/>
          </a:p>
          <a:p>
            <a:pPr fontAlgn="base"/>
            <a:r>
              <a:rPr lang="en-US" b="1" u="sng" dirty="0" smtClean="0"/>
              <a:t>Step I: </a:t>
            </a:r>
            <a:r>
              <a:rPr lang="en-US" b="1" u="sng" dirty="0" err="1" smtClean="0"/>
              <a:t>Pilus</a:t>
            </a:r>
            <a:r>
              <a:rPr lang="en-US" b="1" u="sng" dirty="0" smtClean="0"/>
              <a:t> formation</a:t>
            </a:r>
            <a:endParaRPr lang="en-US" b="1" dirty="0" smtClean="0"/>
          </a:p>
          <a:p>
            <a:pPr lvl="0" fontAlgn="base">
              <a:lnSpc>
                <a:spcPct val="150000"/>
              </a:lnSpc>
            </a:pPr>
            <a:r>
              <a:rPr lang="en-US" b="1" u="sng" dirty="0" smtClean="0"/>
              <a:t>Donor cell (F</a:t>
            </a:r>
            <a:r>
              <a:rPr lang="en-US" b="1" u="sng" baseline="30000" dirty="0" smtClean="0"/>
              <a:t>+</a:t>
            </a:r>
            <a:r>
              <a:rPr lang="en-US" b="1" u="sng" dirty="0" smtClean="0"/>
              <a:t> cell) produces the sex </a:t>
            </a:r>
            <a:r>
              <a:rPr lang="en-US" b="1" u="sng" dirty="0" err="1" smtClean="0"/>
              <a:t>pilus</a:t>
            </a:r>
            <a:r>
              <a:rPr lang="en-US" b="1" u="sng" dirty="0" smtClean="0"/>
              <a:t>, which is a structure that projects out of the cell and begins contact with an F</a:t>
            </a:r>
            <a:r>
              <a:rPr lang="en-US" b="1" u="sng" baseline="30000" dirty="0" smtClean="0"/>
              <a:t>–</a:t>
            </a:r>
            <a:r>
              <a:rPr lang="en-US" b="1" u="sng" dirty="0" smtClean="0"/>
              <a:t> (recipient) cell.</a:t>
            </a:r>
            <a:endParaRPr lang="en-US" b="1"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010532"/>
          </a:xfrm>
        </p:spPr>
        <p:txBody>
          <a:bodyPr>
            <a:normAutofit fontScale="90000"/>
          </a:bodyPr>
          <a:lstStyle/>
          <a:p>
            <a:r>
              <a:rPr lang="en-US" b="1" u="sng" dirty="0" smtClean="0"/>
              <a:t>Steps of bacterial conjugation:</a:t>
            </a:r>
            <a:r>
              <a:rPr lang="en-US" b="1" dirty="0" smtClean="0"/>
              <a:t/>
            </a:r>
            <a:br>
              <a:rPr lang="en-US" b="1" dirty="0" smtClean="0"/>
            </a:br>
            <a:endParaRPr lang="en-US" dirty="0"/>
          </a:p>
        </p:txBody>
      </p:sp>
      <p:sp>
        <p:nvSpPr>
          <p:cNvPr id="3" name="Content Placeholder 2"/>
          <p:cNvSpPr>
            <a:spLocks noGrp="1"/>
          </p:cNvSpPr>
          <p:nvPr>
            <p:ph idx="1"/>
          </p:nvPr>
        </p:nvSpPr>
        <p:spPr>
          <a:xfrm>
            <a:off x="457200" y="3071810"/>
            <a:ext cx="8229600" cy="3252790"/>
          </a:xfrm>
        </p:spPr>
        <p:txBody>
          <a:bodyPr>
            <a:normAutofit/>
          </a:bodyPr>
          <a:lstStyle/>
          <a:p>
            <a:pPr fontAlgn="base"/>
            <a:r>
              <a:rPr lang="en-US" b="1" u="sng" dirty="0" smtClean="0"/>
              <a:t>Step II: physical contact between donor cell and recipient cell</a:t>
            </a:r>
            <a:endParaRPr lang="en-US" b="1" dirty="0" smtClean="0"/>
          </a:p>
          <a:p>
            <a:pPr lvl="0" fontAlgn="base">
              <a:lnSpc>
                <a:spcPct val="150000"/>
              </a:lnSpc>
            </a:pPr>
            <a:r>
              <a:rPr lang="en-US" b="1" u="sng" dirty="0" smtClean="0"/>
              <a:t>The </a:t>
            </a:r>
            <a:r>
              <a:rPr lang="en-US" b="1" u="sng" dirty="0" err="1" smtClean="0"/>
              <a:t>pilus</a:t>
            </a:r>
            <a:r>
              <a:rPr lang="en-US" b="1" u="sng" dirty="0" smtClean="0"/>
              <a:t> enables direct contact between the donor and the recipient cells forming conjugation tube</a:t>
            </a:r>
            <a:endParaRPr lang="en-US" b="1" dirty="0" smtClean="0"/>
          </a:p>
          <a:p>
            <a:pPr>
              <a:lnSpc>
                <a:spcPct val="150000"/>
              </a:lnSpc>
            </a:pP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081970"/>
          </a:xfrm>
        </p:spPr>
        <p:txBody>
          <a:bodyPr>
            <a:normAutofit fontScale="90000"/>
          </a:bodyPr>
          <a:lstStyle/>
          <a:p>
            <a:r>
              <a:rPr lang="en-US" b="1" u="sng" dirty="0" smtClean="0"/>
              <a:t>Steps of bacterial conjugation:</a:t>
            </a:r>
            <a:r>
              <a:rPr lang="en-US" b="1" dirty="0" smtClean="0"/>
              <a:t/>
            </a:r>
            <a:br>
              <a:rPr lang="en-US" b="1" dirty="0" smtClean="0"/>
            </a:br>
            <a:endParaRPr lang="en-US" dirty="0"/>
          </a:p>
        </p:txBody>
      </p:sp>
      <p:sp>
        <p:nvSpPr>
          <p:cNvPr id="3" name="Content Placeholder 2"/>
          <p:cNvSpPr>
            <a:spLocks noGrp="1"/>
          </p:cNvSpPr>
          <p:nvPr>
            <p:ph idx="1"/>
          </p:nvPr>
        </p:nvSpPr>
        <p:spPr>
          <a:xfrm>
            <a:off x="457200" y="3143248"/>
            <a:ext cx="8229600" cy="3181352"/>
          </a:xfrm>
        </p:spPr>
        <p:txBody>
          <a:bodyPr>
            <a:normAutofit fontScale="92500" lnSpcReduction="10000"/>
          </a:bodyPr>
          <a:lstStyle/>
          <a:p>
            <a:pPr fontAlgn="base">
              <a:buNone/>
            </a:pPr>
            <a:r>
              <a:rPr lang="en-US" b="1" u="sng" dirty="0" smtClean="0"/>
              <a:t>Step III: transfer of F- plasmid</a:t>
            </a:r>
            <a:endParaRPr lang="en-US" b="1" dirty="0" smtClean="0"/>
          </a:p>
          <a:p>
            <a:pPr lvl="0" fontAlgn="base">
              <a:lnSpc>
                <a:spcPct val="150000"/>
              </a:lnSpc>
            </a:pPr>
            <a:r>
              <a:rPr lang="en-US" b="1" u="sng" dirty="0" smtClean="0"/>
              <a:t>F-factor opens at replication origin (</a:t>
            </a:r>
            <a:r>
              <a:rPr lang="en-US" b="1" u="sng" dirty="0" err="1" smtClean="0"/>
              <a:t>Ori</a:t>
            </a:r>
            <a:r>
              <a:rPr lang="en-US" b="1" u="sng" dirty="0" smtClean="0"/>
              <a:t> T site).</a:t>
            </a:r>
            <a:endParaRPr lang="en-US" b="1" dirty="0" smtClean="0"/>
          </a:p>
          <a:p>
            <a:pPr lvl="0" fontAlgn="base">
              <a:lnSpc>
                <a:spcPct val="150000"/>
              </a:lnSpc>
            </a:pPr>
            <a:r>
              <a:rPr lang="en-US" b="1" u="sng" dirty="0" smtClean="0"/>
              <a:t>one strand of F-factor is cut down at origin and then 5’end of this strand enters into recipient cell.</a:t>
            </a:r>
            <a:endParaRPr lang="en-US" b="1"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Steps of bacterial conjugation</a:t>
            </a:r>
            <a:endParaRPr lang="en-US" dirty="0"/>
          </a:p>
        </p:txBody>
      </p:sp>
      <p:sp>
        <p:nvSpPr>
          <p:cNvPr id="3" name="Content Placeholder 2"/>
          <p:cNvSpPr>
            <a:spLocks noGrp="1"/>
          </p:cNvSpPr>
          <p:nvPr>
            <p:ph idx="1"/>
          </p:nvPr>
        </p:nvSpPr>
        <p:spPr>
          <a:xfrm>
            <a:off x="457200" y="2285992"/>
            <a:ext cx="8229600" cy="4038608"/>
          </a:xfrm>
        </p:spPr>
        <p:txBody>
          <a:bodyPr/>
          <a:lstStyle/>
          <a:p>
            <a:pPr fontAlgn="base"/>
            <a:r>
              <a:rPr lang="en-US" b="1" u="sng" dirty="0" smtClean="0"/>
              <a:t>Step 4: complementary strand synthesis</a:t>
            </a:r>
            <a:endParaRPr lang="en-US" b="1" dirty="0" smtClean="0"/>
          </a:p>
          <a:p>
            <a:pPr lvl="0" fontAlgn="base"/>
            <a:r>
              <a:rPr lang="en-US" u="sng" dirty="0" smtClean="0"/>
              <a:t>In the last step, the donor cell and the recipient cell, both containing single-stranded DNA of F-plasmid</a:t>
            </a:r>
            <a:endParaRPr lang="en-US" dirty="0" smtClean="0"/>
          </a:p>
          <a:p>
            <a:pPr lvl="0" fontAlgn="base"/>
            <a:r>
              <a:rPr lang="en-US" u="sng" dirty="0" smtClean="0"/>
              <a:t> A complementary strand is then synthesized in both donor and recipient cell,</a:t>
            </a:r>
            <a:endParaRPr lang="en-US" dirty="0" smtClean="0"/>
          </a:p>
          <a:p>
            <a:pPr lvl="0" fontAlgn="base"/>
            <a:r>
              <a:rPr lang="en-US" u="sng" dirty="0" smtClean="0"/>
              <a:t>Now the recipient cell also contain a copy of F-plasmid and become a donor cell.</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Bacterial Conjugation Definition</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r>
              <a:rPr lang="en-US" b="1" dirty="0" smtClean="0"/>
              <a:t>Bacterial conjugation is the transfer of genetic material between </a:t>
            </a:r>
            <a:r>
              <a:rPr lang="en-US" b="1" dirty="0" smtClean="0">
                <a:hlinkClick r:id="rId2" tooltip="Bacteria"/>
              </a:rPr>
              <a:t>bacterial cells</a:t>
            </a:r>
            <a:r>
              <a:rPr lang="en-US" b="1" dirty="0" smtClean="0"/>
              <a:t> by direct cell-to-cell contact or by a bridge-like connection between two cells. This takes place through a </a:t>
            </a:r>
            <a:r>
              <a:rPr lang="en-US" b="1" dirty="0" err="1" smtClean="0">
                <a:hlinkClick r:id="rId3" tooltip="Pilus"/>
              </a:rPr>
              <a:t>pilus</a:t>
            </a:r>
            <a:r>
              <a:rPr lang="en-US" b="1" dirty="0" smtClean="0"/>
              <a:t>.</a:t>
            </a:r>
            <a:endParaRPr lang="en-US" b="1" baseline="30000" dirty="0" smtClean="0"/>
          </a:p>
          <a:p>
            <a:pPr>
              <a:buNone/>
            </a:pPr>
            <a:endParaRPr lang="en-US" b="1" dirty="0" smtClean="0"/>
          </a:p>
          <a:p>
            <a:pPr>
              <a:buNone/>
            </a:pPr>
            <a:endParaRPr lang="en-US" b="1" dirty="0" smtClean="0"/>
          </a:p>
          <a:p>
            <a:pPr lvl="0"/>
            <a:r>
              <a:rPr lang="en-US" b="1" dirty="0" smtClean="0"/>
              <a:t>Recipients of the DNA transferred by conjugation are called </a:t>
            </a:r>
            <a:r>
              <a:rPr lang="en-US" b="1" dirty="0" err="1" smtClean="0"/>
              <a:t>transconjugants</a:t>
            </a:r>
            <a:r>
              <a:rPr lang="en-US" b="1" dirty="0" smtClean="0"/>
              <a:t>.</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sz="6600" dirty="0" smtClean="0"/>
          </a:p>
          <a:p>
            <a:pPr algn="ctr"/>
            <a:endParaRPr lang="en-US" sz="6600" dirty="0" smtClean="0"/>
          </a:p>
          <a:p>
            <a:pPr algn="ctr"/>
            <a:r>
              <a:rPr lang="en-US" sz="6600" dirty="0" smtClean="0"/>
              <a:t>Part III</a:t>
            </a:r>
            <a:endParaRPr lang="en-US" sz="6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457200" y="704088"/>
            <a:ext cx="8229600" cy="1224714"/>
          </a:xfrm>
        </p:spPr>
        <p:txBody>
          <a:bodyPr>
            <a:normAutofit/>
          </a:bodyPr>
          <a:lstStyle/>
          <a:p>
            <a:pPr eaLnBrk="1" hangingPunct="1"/>
            <a:r>
              <a:rPr lang="en-US" altLang="en-US" sz="2800" b="1" dirty="0" smtClean="0"/>
              <a:t>Horizontal Gene Transfer as a Mechanism of Genetic Change</a:t>
            </a:r>
          </a:p>
        </p:txBody>
      </p:sp>
      <p:sp>
        <p:nvSpPr>
          <p:cNvPr id="37890" name="Rectangle 2"/>
          <p:cNvSpPr>
            <a:spLocks noGrp="1" noChangeArrowheads="1"/>
          </p:cNvSpPr>
          <p:nvPr>
            <p:ph idx="1"/>
          </p:nvPr>
        </p:nvSpPr>
        <p:spPr>
          <a:xfrm>
            <a:off x="304800" y="2143116"/>
            <a:ext cx="8686800" cy="4333884"/>
          </a:xfrm>
        </p:spPr>
        <p:txBody>
          <a:bodyPr/>
          <a:lstStyle/>
          <a:p>
            <a:pPr marL="274320" lvl="1" indent="-274320">
              <a:lnSpc>
                <a:spcPct val="150000"/>
              </a:lnSpc>
              <a:buClr>
                <a:schemeClr val="accent3"/>
              </a:buClr>
              <a:buSzPct val="95000"/>
            </a:pPr>
            <a:r>
              <a:rPr lang="en-US" altLang="en-US" dirty="0" smtClean="0"/>
              <a:t>DNA replicated only if </a:t>
            </a:r>
            <a:r>
              <a:rPr lang="en-US" altLang="en-US" u="sng" dirty="0" err="1" smtClean="0"/>
              <a:t>replicon</a:t>
            </a:r>
            <a:r>
              <a:rPr lang="en-US" altLang="en-US" u="sng" dirty="0" smtClean="0"/>
              <a:t> has </a:t>
            </a:r>
            <a:r>
              <a:rPr lang="en-US" altLang="en-US" b="1" u="sng" dirty="0" smtClean="0">
                <a:cs typeface="Arial" pitchFamily="34" charset="0"/>
              </a:rPr>
              <a:t>origin of replication, </a:t>
            </a:r>
            <a:r>
              <a:rPr lang="en-US" altLang="en-US" b="1" dirty="0" smtClean="0">
                <a:cs typeface="Arial" pitchFamily="34" charset="0"/>
              </a:rPr>
              <a:t>Plasmids, chromosomes.</a:t>
            </a:r>
          </a:p>
          <a:p>
            <a:pPr marL="274320" lvl="1" indent="-274320">
              <a:buClr>
                <a:schemeClr val="accent3"/>
              </a:buClr>
              <a:buSzPct val="95000"/>
            </a:pPr>
            <a:endParaRPr lang="en-US" altLang="en-US" b="1" u="sng" dirty="0" smtClean="0">
              <a:cs typeface="Arial" pitchFamily="34" charset="0"/>
            </a:endParaRPr>
          </a:p>
        </p:txBody>
      </p:sp>
      <p:sp>
        <p:nvSpPr>
          <p:cNvPr id="37892" name="Rectangle 6"/>
          <p:cNvSpPr>
            <a:spLocks noChangeArrowheads="1"/>
          </p:cNvSpPr>
          <p:nvPr/>
        </p:nvSpPr>
        <p:spPr bwMode="auto">
          <a:xfrm>
            <a:off x="304800" y="3214686"/>
            <a:ext cx="8482042" cy="3429024"/>
          </a:xfrm>
          <a:prstGeom prst="rect">
            <a:avLst/>
          </a:prstGeom>
          <a:noFill/>
          <a:ln w="9525">
            <a:noFill/>
            <a:miter lim="800000"/>
            <a:headEnd/>
            <a:tailEnd/>
          </a:ln>
        </p:spPr>
        <p:txBody>
          <a:bodyPr/>
          <a:lstStyle/>
          <a:p>
            <a:pPr marL="742950" lvl="1" indent="-285750" algn="ctr" eaLnBrk="0" hangingPunct="0">
              <a:lnSpc>
                <a:spcPct val="200000"/>
              </a:lnSpc>
              <a:spcBef>
                <a:spcPct val="20000"/>
              </a:spcBef>
              <a:buClr>
                <a:srgbClr val="808080"/>
              </a:buClr>
            </a:pPr>
            <a:r>
              <a:rPr lang="en-US" altLang="en-US" sz="2400" b="1" dirty="0" smtClean="0">
                <a:solidFill>
                  <a:schemeClr val="tx1"/>
                </a:solidFill>
                <a:cs typeface="Arial" pitchFamily="34" charset="0"/>
              </a:rPr>
              <a:t>DNA </a:t>
            </a:r>
            <a:r>
              <a:rPr lang="en-US" altLang="en-US" sz="2400" b="1" dirty="0">
                <a:solidFill>
                  <a:schemeClr val="tx1"/>
                </a:solidFill>
                <a:cs typeface="Arial" pitchFamily="34" charset="0"/>
              </a:rPr>
              <a:t>fragments added to chromosome via </a:t>
            </a:r>
            <a:r>
              <a:rPr lang="en-US" altLang="en-US" sz="2400" b="1" u="sng" dirty="0">
                <a:solidFill>
                  <a:schemeClr val="tx1"/>
                </a:solidFill>
                <a:cs typeface="Arial" pitchFamily="34" charset="0"/>
              </a:rPr>
              <a:t>homologous </a:t>
            </a:r>
            <a:r>
              <a:rPr lang="en-US" altLang="en-US" sz="2400" b="1" u="sng" dirty="0" smtClean="0">
                <a:solidFill>
                  <a:schemeClr val="tx1"/>
                </a:solidFill>
                <a:cs typeface="Arial" pitchFamily="34" charset="0"/>
              </a:rPr>
              <a:t>recombination.</a:t>
            </a:r>
          </a:p>
          <a:p>
            <a:pPr marL="742950" lvl="1" indent="-285750" algn="ctr" eaLnBrk="0" hangingPunct="0">
              <a:lnSpc>
                <a:spcPct val="200000"/>
              </a:lnSpc>
              <a:spcBef>
                <a:spcPct val="20000"/>
              </a:spcBef>
              <a:buClr>
                <a:srgbClr val="808080"/>
              </a:buClr>
            </a:pPr>
            <a:r>
              <a:rPr lang="en-US" altLang="en-US" sz="2200" b="1" dirty="0" smtClean="0">
                <a:solidFill>
                  <a:schemeClr val="tx1"/>
                </a:solidFill>
                <a:cs typeface="Arial" pitchFamily="34" charset="0"/>
              </a:rPr>
              <a:t>Only </a:t>
            </a:r>
            <a:r>
              <a:rPr lang="en-US" altLang="en-US" sz="2200" b="1" dirty="0">
                <a:solidFill>
                  <a:schemeClr val="tx1"/>
                </a:solidFill>
                <a:cs typeface="Arial" pitchFamily="34" charset="0"/>
              </a:rPr>
              <a:t>if sequence similar to region of recipient’s genome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Permission required for reproduction</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85720" y="642918"/>
            <a:ext cx="8643998"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357158" y="1071546"/>
            <a:ext cx="8572560" cy="535785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altLang="en-US" b="1" dirty="0" smtClean="0"/>
              <a:t>8.8. Conjugation</a:t>
            </a:r>
          </a:p>
        </p:txBody>
      </p:sp>
      <p:sp>
        <p:nvSpPr>
          <p:cNvPr id="41986" name="Rectangle 2"/>
          <p:cNvSpPr>
            <a:spLocks noGrp="1" noChangeArrowheads="1"/>
          </p:cNvSpPr>
          <p:nvPr>
            <p:ph idx="1"/>
          </p:nvPr>
        </p:nvSpPr>
        <p:spPr>
          <a:xfrm>
            <a:off x="304800" y="1785926"/>
            <a:ext cx="8534400" cy="4691074"/>
          </a:xfrm>
        </p:spPr>
        <p:txBody>
          <a:bodyPr/>
          <a:lstStyle/>
          <a:p>
            <a:pPr eaLnBrk="1" hangingPunct="1"/>
            <a:r>
              <a:rPr lang="en-US" altLang="en-US" dirty="0" smtClean="0"/>
              <a:t>Conjugation: DNA transfer between bacterial cells</a:t>
            </a:r>
          </a:p>
          <a:p>
            <a:pPr lvl="1" eaLnBrk="1" hangingPunct="1"/>
            <a:r>
              <a:rPr lang="en-US" altLang="en-US" dirty="0" smtClean="0"/>
              <a:t>Requires contact between donor, recipient cells</a:t>
            </a:r>
          </a:p>
          <a:p>
            <a:pPr lvl="1" eaLnBrk="1" hangingPunct="1"/>
            <a:r>
              <a:rPr lang="en-US" altLang="en-US" u="sng" dirty="0" smtClean="0"/>
              <a:t>Conjugative plasmids</a:t>
            </a:r>
            <a:r>
              <a:rPr lang="en-US" altLang="en-US" dirty="0" smtClean="0"/>
              <a:t> direct their own transfer</a:t>
            </a:r>
          </a:p>
          <a:p>
            <a:pPr lvl="2" eaLnBrk="1" hangingPunct="1"/>
            <a:r>
              <a:rPr lang="en-US" altLang="en-US" dirty="0" err="1" smtClean="0"/>
              <a:t>Replicons</a:t>
            </a:r>
            <a:endParaRPr lang="en-US" altLang="en-US" dirty="0" smtClean="0"/>
          </a:p>
          <a:p>
            <a:pPr lvl="1" eaLnBrk="1" hangingPunct="1"/>
            <a:r>
              <a:rPr lang="en-US" altLang="en-US" dirty="0" smtClean="0"/>
              <a:t>F plasmid (fertility)</a:t>
            </a:r>
          </a:p>
          <a:p>
            <a:pPr lvl="1" eaLnBrk="1" hangingPunct="1">
              <a:spcBef>
                <a:spcPct val="0"/>
              </a:spcBef>
              <a:buFontTx/>
              <a:buNone/>
            </a:pPr>
            <a:r>
              <a:rPr lang="en-US" altLang="en-US" dirty="0" smtClean="0"/>
              <a:t>	of </a:t>
            </a:r>
            <a:r>
              <a:rPr lang="en-US" altLang="en-US" i="1" dirty="0" smtClean="0"/>
              <a:t>E. coli</a:t>
            </a:r>
            <a:r>
              <a:rPr lang="en-US" altLang="en-US" dirty="0" smtClean="0"/>
              <a:t> most</a:t>
            </a:r>
          </a:p>
          <a:p>
            <a:pPr lvl="1" eaLnBrk="1" hangingPunct="1">
              <a:spcBef>
                <a:spcPct val="0"/>
              </a:spcBef>
              <a:buFontTx/>
              <a:buNone/>
            </a:pPr>
            <a:r>
              <a:rPr lang="en-US" altLang="en-US" dirty="0" smtClean="0"/>
              <a:t>	studied</a:t>
            </a:r>
          </a:p>
          <a:p>
            <a:pPr lvl="1" eaLnBrk="1" hangingPunct="1"/>
            <a:r>
              <a:rPr lang="en-US" dirty="0" smtClean="0"/>
              <a:t>Other plasmids encode</a:t>
            </a:r>
            <a:br>
              <a:rPr lang="en-US" dirty="0" smtClean="0"/>
            </a:br>
            <a:r>
              <a:rPr lang="en-US" dirty="0" smtClean="0"/>
              <a:t>resistance to some antibiotics</a:t>
            </a:r>
          </a:p>
          <a:p>
            <a:pPr lvl="2" eaLnBrk="1" hangingPunct="1"/>
            <a:r>
              <a:rPr lang="en-US" dirty="0" smtClean="0"/>
              <a:t>Spread resistance easily</a:t>
            </a:r>
            <a:endParaRPr lang="en-US" alt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Cell to Cell Contact</a:t>
            </a:r>
            <a:endParaRPr lang="en-US" dirty="0"/>
          </a:p>
        </p:txBody>
      </p:sp>
      <p:pic>
        <p:nvPicPr>
          <p:cNvPr id="4" name="Picture 2" descr="V:\Powerpoint\MH_DCM\MH_DCM-TEXTEDIT PROJECTS\ANDERSON-Lecture ppt\Final files\Final files\ch08_labeled_jpgs\and22597_08_21.jpg"/>
          <p:cNvPicPr>
            <a:picLocks noGrp="1" noChangeAspect="1" noChangeArrowheads="1"/>
          </p:cNvPicPr>
          <p:nvPr>
            <p:ph idx="1"/>
          </p:nvPr>
        </p:nvPicPr>
        <p:blipFill>
          <a:blip r:embed="rId2"/>
          <a:srcRect/>
          <a:stretch>
            <a:fillRect/>
          </a:stretch>
        </p:blipFill>
        <p:spPr bwMode="auto">
          <a:xfrm>
            <a:off x="1214414" y="2071678"/>
            <a:ext cx="7286675"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normAutofit fontScale="90000"/>
          </a:bodyPr>
          <a:lstStyle/>
          <a:p>
            <a:r>
              <a:rPr lang="en-US" altLang="en-US" b="1" dirty="0" smtClean="0"/>
              <a:t>8.8. Conjugation (continued…)</a:t>
            </a:r>
          </a:p>
        </p:txBody>
      </p:sp>
      <p:sp>
        <p:nvSpPr>
          <p:cNvPr id="43010" name="Rectangle 2"/>
          <p:cNvSpPr>
            <a:spLocks noGrp="1" noChangeArrowheads="1"/>
          </p:cNvSpPr>
          <p:nvPr>
            <p:ph idx="1"/>
          </p:nvPr>
        </p:nvSpPr>
        <p:spPr>
          <a:xfrm>
            <a:off x="304800" y="1928802"/>
            <a:ext cx="8458200" cy="4548198"/>
          </a:xfrm>
        </p:spPr>
        <p:txBody>
          <a:bodyPr>
            <a:normAutofit/>
          </a:bodyPr>
          <a:lstStyle/>
          <a:p>
            <a:pPr lvl="1" eaLnBrk="1" hangingPunct="1">
              <a:lnSpc>
                <a:spcPct val="150000"/>
              </a:lnSpc>
            </a:pPr>
            <a:r>
              <a:rPr lang="en-US" altLang="en-US" b="1" dirty="0" smtClean="0"/>
              <a:t>F plasmid of </a:t>
            </a:r>
            <a:r>
              <a:rPr lang="en-US" altLang="en-US" b="1" i="1" dirty="0" smtClean="0"/>
              <a:t>E. coli: </a:t>
            </a:r>
            <a:r>
              <a:rPr lang="en-US" altLang="en-US" b="1" dirty="0" smtClean="0"/>
              <a:t>F</a:t>
            </a:r>
            <a:r>
              <a:rPr lang="en-US" altLang="en-US" b="1" baseline="30000" dirty="0" smtClean="0"/>
              <a:t>+</a:t>
            </a:r>
            <a:r>
              <a:rPr lang="en-US" altLang="en-US" b="1" dirty="0" smtClean="0"/>
              <a:t> cells have, F</a:t>
            </a:r>
            <a:r>
              <a:rPr lang="en-US" altLang="en-US" b="1" baseline="30000" dirty="0" smtClean="0"/>
              <a:t>–</a:t>
            </a:r>
            <a:r>
              <a:rPr lang="en-US" altLang="en-US" b="1" dirty="0" smtClean="0"/>
              <a:t> do not</a:t>
            </a:r>
          </a:p>
          <a:p>
            <a:pPr lvl="1" eaLnBrk="1" hangingPunct="1">
              <a:lnSpc>
                <a:spcPct val="150000"/>
              </a:lnSpc>
            </a:pPr>
            <a:r>
              <a:rPr lang="en-US" altLang="en-US" b="1" dirty="0" smtClean="0"/>
              <a:t>Encodes proteins including F </a:t>
            </a:r>
            <a:r>
              <a:rPr lang="en-US" altLang="en-US" b="1" dirty="0" err="1" smtClean="0"/>
              <a:t>pilus</a:t>
            </a:r>
            <a:endParaRPr lang="en-US" altLang="en-US" b="1" dirty="0" smtClean="0"/>
          </a:p>
          <a:p>
            <a:pPr lvl="2" eaLnBrk="1" hangingPunct="1">
              <a:lnSpc>
                <a:spcPct val="150000"/>
              </a:lnSpc>
              <a:buNone/>
            </a:pPr>
            <a:r>
              <a:rPr lang="en-US" altLang="en-US" b="1" dirty="0" smtClean="0"/>
              <a:t>Sex </a:t>
            </a:r>
            <a:r>
              <a:rPr lang="en-US" altLang="en-US" b="1" dirty="0" err="1" smtClean="0"/>
              <a:t>pilus</a:t>
            </a:r>
            <a:r>
              <a:rPr lang="en-US" altLang="en-US" b="1" dirty="0" smtClean="0"/>
              <a:t> Brings cells into contact</a:t>
            </a:r>
          </a:p>
          <a:p>
            <a:pPr lvl="2" eaLnBrk="1" hangingPunct="1">
              <a:lnSpc>
                <a:spcPct val="150000"/>
              </a:lnSpc>
            </a:pPr>
            <a:r>
              <a:rPr lang="en-US" altLang="en-US" b="1" dirty="0" smtClean="0"/>
              <a:t>Enzyme cuts plasmid</a:t>
            </a:r>
          </a:p>
          <a:p>
            <a:pPr lvl="2" eaLnBrk="1" hangingPunct="1">
              <a:lnSpc>
                <a:spcPct val="150000"/>
              </a:lnSpc>
            </a:pPr>
            <a:r>
              <a:rPr lang="en-US" altLang="en-US" b="1" dirty="0" smtClean="0"/>
              <a:t>Single strand transferred</a:t>
            </a:r>
          </a:p>
          <a:p>
            <a:pPr lvl="2" eaLnBrk="1" hangingPunct="1">
              <a:lnSpc>
                <a:spcPct val="150000"/>
              </a:lnSpc>
            </a:pPr>
            <a:r>
              <a:rPr lang="en-US" altLang="en-US" b="1" dirty="0" smtClean="0"/>
              <a:t>Complementary strands synthesized</a:t>
            </a:r>
          </a:p>
          <a:p>
            <a:pPr lvl="2" eaLnBrk="1" hangingPunct="1">
              <a:lnSpc>
                <a:spcPct val="150000"/>
              </a:lnSpc>
            </a:pPr>
            <a:r>
              <a:rPr lang="en-US" altLang="en-US" b="1" dirty="0" smtClean="0"/>
              <a:t>Both cells are now F</a:t>
            </a:r>
            <a:r>
              <a:rPr lang="en-US" altLang="en-US" b="1" baseline="30000" dirty="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Conjugation in Figures</a:t>
            </a:r>
            <a:endParaRPr lang="en-US" b="1" dirty="0"/>
          </a:p>
        </p:txBody>
      </p:sp>
      <p:pic>
        <p:nvPicPr>
          <p:cNvPr id="4098" name="Picture 2"/>
          <p:cNvPicPr>
            <a:picLocks noGrp="1" noChangeAspect="1" noChangeArrowheads="1"/>
          </p:cNvPicPr>
          <p:nvPr>
            <p:ph idx="1"/>
          </p:nvPr>
        </p:nvPicPr>
        <p:blipFill>
          <a:blip r:embed="rId2"/>
          <a:srcRect/>
          <a:stretch>
            <a:fillRect/>
          </a:stretch>
        </p:blipFill>
        <p:spPr bwMode="auto">
          <a:xfrm>
            <a:off x="714348" y="1928802"/>
            <a:ext cx="8001056"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Conjugation in Figures</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762000" y="1828800"/>
            <a:ext cx="8024842" cy="46005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Conjugation in Figures</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srcRect/>
          <a:stretch>
            <a:fillRect/>
          </a:stretch>
        </p:blipFill>
        <p:spPr bwMode="auto">
          <a:xfrm>
            <a:off x="428596" y="1981200"/>
            <a:ext cx="8286808" cy="44481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Bacterial conjugation</a:t>
            </a:r>
            <a:r>
              <a:rPr lang="en-US" dirty="0" smtClean="0"/>
              <a:t> </a:t>
            </a:r>
            <a:r>
              <a:rPr lang="en-US" b="1" dirty="0" smtClean="0"/>
              <a:t>is the transfer of genetic material between </a:t>
            </a:r>
            <a:r>
              <a:rPr lang="en-US" b="1" dirty="0" smtClean="0">
                <a:hlinkClick r:id="rId2" tooltip="Bacteria"/>
              </a:rPr>
              <a:t>bacterial cells</a:t>
            </a:r>
            <a:r>
              <a:rPr lang="en-US" b="1" dirty="0" smtClean="0"/>
              <a:t> by direct cell-to-cell contact or by a bridge-like connection between two cells. This takes place through a </a:t>
            </a:r>
            <a:r>
              <a:rPr lang="en-US" b="1" dirty="0" err="1" smtClean="0">
                <a:hlinkClick r:id="rId3" tooltip="Pilus"/>
              </a:rPr>
              <a:t>pilus</a:t>
            </a:r>
            <a:r>
              <a:rPr lang="en-US" b="1" dirty="0" smtClean="0"/>
              <a:t>.</a:t>
            </a:r>
            <a:r>
              <a:rPr lang="en-US" b="1" baseline="30000" dirty="0" smtClean="0">
                <a:hlinkClick r:id="rId4"/>
              </a:rPr>
              <a:t>[2]</a:t>
            </a:r>
            <a:endParaRPr lang="en-US" b="1" dirty="0" smtClean="0"/>
          </a:p>
          <a:p>
            <a:r>
              <a:rPr lang="en-US" b="1" dirty="0" smtClean="0"/>
              <a:t>It is a mechanism of </a:t>
            </a:r>
            <a:r>
              <a:rPr lang="en-US" b="1" dirty="0" smtClean="0">
                <a:hlinkClick r:id="rId5" tooltip="Horizontal gene transfer"/>
              </a:rPr>
              <a:t>horizontal gene transfer</a:t>
            </a:r>
            <a:r>
              <a:rPr lang="en-US" b="1" dirty="0" smtClean="0"/>
              <a:t> as are </a:t>
            </a:r>
            <a:r>
              <a:rPr lang="en-US" b="1" dirty="0" smtClean="0">
                <a:hlinkClick r:id="rId6" tooltip="Transformation (genetics)"/>
              </a:rPr>
              <a:t>transformation</a:t>
            </a:r>
            <a:r>
              <a:rPr lang="en-US" b="1" dirty="0" smtClean="0"/>
              <a:t> and </a:t>
            </a:r>
            <a:r>
              <a:rPr lang="en-US" b="1" dirty="0" smtClean="0">
                <a:hlinkClick r:id="rId7" tooltip="Transduction (genetics)"/>
              </a:rPr>
              <a:t>transduction</a:t>
            </a:r>
            <a:r>
              <a:rPr lang="en-US" b="1" dirty="0" smtClean="0"/>
              <a:t> although these two other mechanisms do not involve cell-to-cell contact.</a:t>
            </a:r>
            <a:r>
              <a:rPr lang="en-US" b="1" baseline="30000" dirty="0" smtClean="0">
                <a:hlinkClick r:id="rId4"/>
              </a:rPr>
              <a:t>[</a:t>
            </a:r>
            <a:r>
              <a:rPr lang="en-US" baseline="30000" dirty="0" smtClean="0">
                <a:hlinkClick r:id="rId4"/>
              </a:rPr>
              <a:t>3]</a:t>
            </a: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Conjugation in Figures</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srcRect/>
          <a:stretch>
            <a:fillRect/>
          </a:stretch>
        </p:blipFill>
        <p:spPr bwMode="auto">
          <a:xfrm>
            <a:off x="357158" y="1928802"/>
            <a:ext cx="8429684"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457200" y="704088"/>
            <a:ext cx="8229600" cy="1581904"/>
          </a:xfrm>
        </p:spPr>
        <p:txBody>
          <a:bodyPr/>
          <a:lstStyle/>
          <a:p>
            <a:pPr eaLnBrk="1" hangingPunct="1"/>
            <a:r>
              <a:rPr lang="en-US" altLang="en-US" b="1" dirty="0" smtClean="0"/>
              <a:t>8.8. Conjugation</a:t>
            </a:r>
          </a:p>
        </p:txBody>
      </p:sp>
      <p:sp>
        <p:nvSpPr>
          <p:cNvPr id="44034" name="Rectangle 2"/>
          <p:cNvSpPr>
            <a:spLocks noGrp="1" noChangeArrowheads="1"/>
          </p:cNvSpPr>
          <p:nvPr>
            <p:ph idx="1"/>
          </p:nvPr>
        </p:nvSpPr>
        <p:spPr>
          <a:xfrm>
            <a:off x="304800" y="2571744"/>
            <a:ext cx="8339166" cy="3905256"/>
          </a:xfrm>
        </p:spPr>
        <p:txBody>
          <a:bodyPr>
            <a:normAutofit fontScale="85000" lnSpcReduction="20000"/>
          </a:bodyPr>
          <a:lstStyle/>
          <a:p>
            <a:pPr eaLnBrk="1" hangingPunct="1">
              <a:lnSpc>
                <a:spcPct val="150000"/>
              </a:lnSpc>
            </a:pPr>
            <a:r>
              <a:rPr lang="en-US" altLang="en-US" b="1" dirty="0" smtClean="0"/>
              <a:t>Chromosomal DNA transfer less common</a:t>
            </a:r>
          </a:p>
          <a:p>
            <a:pPr lvl="1" eaLnBrk="1" hangingPunct="1">
              <a:lnSpc>
                <a:spcPct val="150000"/>
              </a:lnSpc>
            </a:pPr>
            <a:r>
              <a:rPr lang="en-US" altLang="en-US" b="1" dirty="0" smtClean="0"/>
              <a:t>Involves </a:t>
            </a:r>
            <a:r>
              <a:rPr lang="en-US" altLang="en-US" b="1" dirty="0" err="1" smtClean="0"/>
              <a:t>Hfr</a:t>
            </a:r>
            <a:r>
              <a:rPr lang="en-US" altLang="en-US" b="1" dirty="0" smtClean="0"/>
              <a:t> cells (high frequency of recombination)</a:t>
            </a:r>
          </a:p>
          <a:p>
            <a:pPr lvl="2" eaLnBrk="1" hangingPunct="1">
              <a:lnSpc>
                <a:spcPct val="150000"/>
              </a:lnSpc>
            </a:pPr>
            <a:r>
              <a:rPr lang="en-US" altLang="en-US" b="1" dirty="0" smtClean="0"/>
              <a:t>F plasmid is integrated into chromosome via homologous recombination</a:t>
            </a:r>
          </a:p>
          <a:p>
            <a:pPr lvl="2" eaLnBrk="1" hangingPunct="1">
              <a:lnSpc>
                <a:spcPct val="150000"/>
              </a:lnSpc>
            </a:pPr>
            <a:r>
              <a:rPr lang="en-US" altLang="en-US" b="1" dirty="0" smtClean="0"/>
              <a:t>Process is reversible</a:t>
            </a:r>
          </a:p>
          <a:p>
            <a:pPr lvl="2" eaLnBrk="1" hangingPunct="1">
              <a:lnSpc>
                <a:spcPct val="150000"/>
              </a:lnSpc>
            </a:pPr>
            <a:r>
              <a:rPr lang="en-US" altLang="en-US" b="1" dirty="0" smtClean="0"/>
              <a:t>F′ plasmid results when small piece of chromosome is removed with F plasmid DNA</a:t>
            </a:r>
          </a:p>
          <a:p>
            <a:pPr lvl="2" eaLnBrk="1" hangingPunct="1">
              <a:lnSpc>
                <a:spcPct val="150000"/>
              </a:lnSpc>
            </a:pPr>
            <a:r>
              <a:rPr lang="en-US" altLang="en-US" b="1" dirty="0" smtClean="0"/>
              <a:t>F′ is </a:t>
            </a:r>
            <a:r>
              <a:rPr lang="en-US" altLang="en-US" b="1" dirty="0" err="1" smtClean="0"/>
              <a:t>replicon</a:t>
            </a:r>
            <a:endParaRPr lang="en-US" altLang="en-US" b="1" dirty="0" smtClean="0"/>
          </a:p>
          <a:p>
            <a:pPr lvl="1" eaLnBrk="1" hangingPunct="1"/>
            <a:endParaRPr lang="en-US" altLang="en-US" dirty="0" smtClean="0"/>
          </a:p>
          <a:p>
            <a:pPr lvl="2" eaLnBrk="1" hangingPunct="1"/>
            <a:endParaRPr lang="en-US" alt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04088"/>
            <a:ext cx="8715436" cy="1143000"/>
          </a:xfrm>
        </p:spPr>
        <p:txBody>
          <a:bodyPr>
            <a:normAutofit fontScale="90000"/>
          </a:bodyPr>
          <a:lstStyle/>
          <a:p>
            <a:pPr algn="ctr"/>
            <a:r>
              <a:rPr lang="en-US" b="1" dirty="0" smtClean="0"/>
              <a:t>High </a:t>
            </a:r>
            <a:r>
              <a:rPr lang="en-US" b="1" dirty="0" err="1" smtClean="0"/>
              <a:t>FrequencyRecombination</a:t>
            </a:r>
            <a:endParaRPr lang="en-US" b="1" dirty="0"/>
          </a:p>
        </p:txBody>
      </p:sp>
      <p:pic>
        <p:nvPicPr>
          <p:cNvPr id="8194" name="Picture 2"/>
          <p:cNvPicPr>
            <a:picLocks noGrp="1" noChangeAspect="1" noChangeArrowheads="1"/>
          </p:cNvPicPr>
          <p:nvPr>
            <p:ph idx="1"/>
          </p:nvPr>
        </p:nvPicPr>
        <p:blipFill>
          <a:blip r:embed="rId2"/>
          <a:srcRect/>
          <a:stretch>
            <a:fillRect/>
          </a:stretch>
        </p:blipFill>
        <p:spPr bwMode="auto">
          <a:xfrm>
            <a:off x="533400" y="1981200"/>
            <a:ext cx="8253442" cy="46625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285720" y="704088"/>
            <a:ext cx="8401080" cy="2010532"/>
          </a:xfrm>
        </p:spPr>
        <p:txBody>
          <a:bodyPr>
            <a:normAutofit fontScale="90000"/>
          </a:bodyPr>
          <a:lstStyle/>
          <a:p>
            <a:r>
              <a:rPr lang="en-US" altLang="en-US" b="1" dirty="0" smtClean="0"/>
              <a:t>8.8. Chromosomal DNA transfer less common (continued…)</a:t>
            </a:r>
          </a:p>
        </p:txBody>
      </p:sp>
      <p:sp>
        <p:nvSpPr>
          <p:cNvPr id="45058" name="Rectangle 2"/>
          <p:cNvSpPr>
            <a:spLocks noGrp="1" noChangeArrowheads="1"/>
          </p:cNvSpPr>
          <p:nvPr>
            <p:ph idx="1"/>
          </p:nvPr>
        </p:nvSpPr>
        <p:spPr>
          <a:xfrm>
            <a:off x="304800" y="2786058"/>
            <a:ext cx="8410604" cy="3690942"/>
          </a:xfrm>
        </p:spPr>
        <p:txBody>
          <a:bodyPr>
            <a:normAutofit fontScale="85000" lnSpcReduction="20000"/>
          </a:bodyPr>
          <a:lstStyle/>
          <a:p>
            <a:pPr lvl="1" eaLnBrk="1" hangingPunct="1">
              <a:lnSpc>
                <a:spcPct val="150000"/>
              </a:lnSpc>
            </a:pPr>
            <a:r>
              <a:rPr lang="en-US" altLang="en-US" b="1" dirty="0" err="1" smtClean="0"/>
              <a:t>Hfr</a:t>
            </a:r>
            <a:r>
              <a:rPr lang="en-US" altLang="en-US" b="1" dirty="0" smtClean="0"/>
              <a:t> cell produces F </a:t>
            </a:r>
            <a:r>
              <a:rPr lang="en-US" altLang="en-US" b="1" dirty="0" err="1" smtClean="0"/>
              <a:t>pilus</a:t>
            </a:r>
            <a:endParaRPr lang="en-US" altLang="en-US" b="1" dirty="0" smtClean="0"/>
          </a:p>
          <a:p>
            <a:pPr lvl="1" eaLnBrk="1" hangingPunct="1">
              <a:lnSpc>
                <a:spcPct val="150000"/>
              </a:lnSpc>
            </a:pPr>
            <a:r>
              <a:rPr lang="en-US" altLang="en-US" b="1" dirty="0" smtClean="0"/>
              <a:t>Transfer begins with genes on one side of origin of transfer of plasmid (in chromosome)</a:t>
            </a:r>
          </a:p>
          <a:p>
            <a:pPr lvl="1" eaLnBrk="1" hangingPunct="1">
              <a:lnSpc>
                <a:spcPct val="150000"/>
              </a:lnSpc>
            </a:pPr>
            <a:r>
              <a:rPr lang="en-US" altLang="en-US" b="1" dirty="0" smtClean="0"/>
              <a:t>Part of chromosome transferred to recipient cell</a:t>
            </a:r>
          </a:p>
          <a:p>
            <a:pPr lvl="1" eaLnBrk="1" hangingPunct="1">
              <a:lnSpc>
                <a:spcPct val="150000"/>
              </a:lnSpc>
            </a:pPr>
            <a:r>
              <a:rPr lang="en-US" altLang="en-US" b="1" dirty="0" smtClean="0"/>
              <a:t>Chromosome usually breaks before complete transfer (full transfer would take ~100 minutes)</a:t>
            </a:r>
          </a:p>
          <a:p>
            <a:pPr lvl="1" eaLnBrk="1" hangingPunct="1">
              <a:lnSpc>
                <a:spcPct val="150000"/>
              </a:lnSpc>
            </a:pPr>
            <a:r>
              <a:rPr lang="en-US" altLang="en-US" b="1" dirty="0" smtClean="0"/>
              <a:t>Recipient cell remains F</a:t>
            </a:r>
            <a:r>
              <a:rPr lang="en-US" altLang="en-US" b="1" baseline="30000" dirty="0" smtClean="0"/>
              <a:t>–</a:t>
            </a:r>
            <a:r>
              <a:rPr lang="en-US" altLang="en-US" b="1" dirty="0" smtClean="0"/>
              <a:t> since incomplete F plasmid transferred</a:t>
            </a:r>
          </a:p>
          <a:p>
            <a:pPr lvl="1" eaLnBrk="1" hangingPunct="1"/>
            <a:endParaRPr lang="en-US" alt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357158" y="1142984"/>
            <a:ext cx="8501122"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lum bright="-7000" contrast="18000"/>
          </a:blip>
          <a:srcRect/>
          <a:stretch>
            <a:fillRect/>
          </a:stretch>
        </p:blipFill>
        <p:spPr bwMode="auto">
          <a:xfrm>
            <a:off x="428596" y="1142984"/>
            <a:ext cx="8429684"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srcRect/>
          <a:stretch>
            <a:fillRect/>
          </a:stretch>
        </p:blipFill>
        <p:spPr bwMode="auto">
          <a:xfrm>
            <a:off x="285720" y="1214422"/>
            <a:ext cx="8858280"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srcRect/>
          <a:stretch>
            <a:fillRect/>
          </a:stretch>
        </p:blipFill>
        <p:spPr bwMode="auto">
          <a:xfrm>
            <a:off x="1600200" y="2362200"/>
            <a:ext cx="5486399" cy="2666999"/>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428596" y="1142984"/>
            <a:ext cx="8358246"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r>
              <a:rPr lang="en-US" sz="7200" b="1" dirty="0" smtClean="0"/>
              <a:t>Continuation in Next </a:t>
            </a:r>
            <a:r>
              <a:rPr lang="en-US" sz="7200" b="1" dirty="0" smtClean="0"/>
              <a:t>C</a:t>
            </a:r>
            <a:r>
              <a:rPr lang="en-US" sz="7200" b="1" dirty="0" smtClean="0"/>
              <a:t>lass</a:t>
            </a:r>
            <a:endParaRPr lang="en-US" sz="7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Conjugation</a:t>
            </a:r>
            <a:endParaRPr lang="en-US" dirty="0"/>
          </a:p>
        </p:txBody>
      </p:sp>
      <p:sp>
        <p:nvSpPr>
          <p:cNvPr id="3" name="Content Placeholder 2"/>
          <p:cNvSpPr>
            <a:spLocks noGrp="1"/>
          </p:cNvSpPr>
          <p:nvPr>
            <p:ph idx="1"/>
          </p:nvPr>
        </p:nvSpPr>
        <p:spPr/>
        <p:txBody>
          <a:bodyPr>
            <a:normAutofit/>
          </a:bodyPr>
          <a:lstStyle/>
          <a:p>
            <a:pPr lvl="0"/>
            <a:r>
              <a:rPr lang="en-US" b="1" dirty="0" smtClean="0"/>
              <a:t>The process of conjugation can transfer DNA regions of hundreds to thousands of </a:t>
            </a:r>
            <a:r>
              <a:rPr lang="en-US" b="1" dirty="0" err="1" smtClean="0"/>
              <a:t>kilobases</a:t>
            </a:r>
            <a:r>
              <a:rPr lang="en-US" b="1" dirty="0" smtClean="0"/>
              <a:t> and has the broadest host range for DNA transfer among the methods for bacterial exchange.</a:t>
            </a:r>
          </a:p>
          <a:p>
            <a:pPr lvl="0"/>
            <a:r>
              <a:rPr lang="en-US" b="1" dirty="0" smtClean="0"/>
              <a:t>Conjugation occurs in and between many species of bacteria, including </a:t>
            </a:r>
            <a:r>
              <a:rPr lang="en-US" b="1" u="sng" dirty="0" smtClean="0">
                <a:hlinkClick r:id="rId2"/>
              </a:rPr>
              <a:t>Gram-negative</a:t>
            </a:r>
            <a:r>
              <a:rPr lang="en-US" b="1" dirty="0" smtClean="0"/>
              <a:t> as well as </a:t>
            </a:r>
            <a:r>
              <a:rPr lang="en-US" b="1" u="sng" dirty="0" smtClean="0">
                <a:hlinkClick r:id="rId3"/>
              </a:rPr>
              <a:t>Gram-positive bacteria</a:t>
            </a:r>
            <a:r>
              <a:rPr lang="en-US" b="1" dirty="0" smtClean="0"/>
              <a:t>, and even occurs between bacteria and plants.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and Applications</a:t>
            </a:r>
            <a:endParaRPr lang="en-US" dirty="0"/>
          </a:p>
        </p:txBody>
      </p:sp>
      <p:sp>
        <p:nvSpPr>
          <p:cNvPr id="3" name="Content Placeholder 2"/>
          <p:cNvSpPr>
            <a:spLocks noGrp="1"/>
          </p:cNvSpPr>
          <p:nvPr>
            <p:ph idx="1"/>
          </p:nvPr>
        </p:nvSpPr>
        <p:spPr/>
        <p:txBody>
          <a:bodyPr/>
          <a:lstStyle/>
          <a:p>
            <a:pPr lvl="0"/>
            <a:r>
              <a:rPr lang="en-US" b="1" dirty="0" smtClean="0"/>
              <a:t>Broad-host-range conjugative plasmids have been used in molecular biology to introduce recombinant genes into bacterial species that are refractory to routine transformation or transduction methods.</a:t>
            </a:r>
          </a:p>
          <a:p>
            <a:pPr lvl="0"/>
            <a:r>
              <a:rPr lang="en-US" b="1" dirty="0" smtClean="0"/>
              <a:t>Although numerous examples of conjugative plasmids exist, conjugation involving the F plasmid is the most common.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60"/>
            <a:ext cx="8229600" cy="1857388"/>
          </a:xfrm>
        </p:spPr>
        <p:txBody>
          <a:bodyPr>
            <a:normAutofit fontScale="90000"/>
          </a:bodyPr>
          <a:lstStyle/>
          <a:p>
            <a:r>
              <a:rPr lang="en-US" b="1" u="sng" dirty="0" smtClean="0"/>
              <a:t>Principle of Bacterial Conjugation</a:t>
            </a:r>
            <a:r>
              <a:rPr lang="en-US" b="1" dirty="0" smtClean="0"/>
              <a:t/>
            </a:r>
            <a:br>
              <a:rPr lang="en-US" b="1" dirty="0" smtClean="0"/>
            </a:br>
            <a:endParaRPr lang="en-US" dirty="0"/>
          </a:p>
        </p:txBody>
      </p:sp>
      <p:sp>
        <p:nvSpPr>
          <p:cNvPr id="3" name="Content Placeholder 2"/>
          <p:cNvSpPr>
            <a:spLocks noGrp="1"/>
          </p:cNvSpPr>
          <p:nvPr>
            <p:ph idx="1"/>
          </p:nvPr>
        </p:nvSpPr>
        <p:spPr>
          <a:xfrm>
            <a:off x="457200" y="3214686"/>
            <a:ext cx="8229600" cy="3071834"/>
          </a:xfrm>
        </p:spPr>
        <p:txBody>
          <a:bodyPr>
            <a:normAutofit/>
          </a:bodyPr>
          <a:lstStyle/>
          <a:p>
            <a:pPr lvl="0"/>
            <a:r>
              <a:rPr lang="en-US" b="1" u="sng" dirty="0" smtClean="0"/>
              <a:t>The process of bacterial conjugation is based on the principle that the plasmid or any other genetic material is transferred from the donor cell to the recipient cell through close physical contact.</a:t>
            </a:r>
          </a:p>
          <a:p>
            <a:pPr lvl="0">
              <a:buNone/>
            </a:pPr>
            <a:endParaRPr lang="en-US" dirty="0" smtClean="0"/>
          </a:p>
          <a:p>
            <a:pPr lvl="0">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b="1" u="sng" dirty="0" smtClean="0"/>
              <a:t>The F plasmid is present in one or two copies per cell and is very large (about 100 </a:t>
            </a:r>
            <a:r>
              <a:rPr lang="en-US" b="1" u="sng" dirty="0" err="1" smtClean="0"/>
              <a:t>kilobases</a:t>
            </a:r>
            <a:r>
              <a:rPr lang="en-US" b="1" u="sng" dirty="0" smtClean="0"/>
              <a:t>). </a:t>
            </a:r>
            <a:r>
              <a:rPr lang="en-US" b="1" i="1" u="sng" dirty="0" smtClean="0"/>
              <a:t>E. coli</a:t>
            </a:r>
            <a:r>
              <a:rPr lang="en-US" b="1" u="sng" dirty="0" smtClean="0"/>
              <a:t> harboring the F plasmid are referred to as donor (F</a:t>
            </a:r>
            <a:r>
              <a:rPr lang="en-US" b="1" u="sng" baseline="30000" dirty="0" smtClean="0"/>
              <a:t>+ </a:t>
            </a:r>
            <a:r>
              <a:rPr lang="en-US" b="1" u="sng" dirty="0" smtClean="0"/>
              <a:t>or male) cells and E. coli lacking the F plasmid are referred to as recipient (F</a:t>
            </a:r>
            <a:r>
              <a:rPr lang="en-US" b="1" u="sng" baseline="30000" dirty="0" smtClean="0"/>
              <a:t>–</a:t>
            </a:r>
            <a:r>
              <a:rPr lang="en-US" b="1" u="sng" dirty="0" smtClean="0"/>
              <a:t> or female) cells. Only donor cells are capable of transferring the F plasmid to recipient cells.</a:t>
            </a:r>
            <a:endParaRPr lang="en-US" b="1"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311</TotalTime>
  <Words>1442</Words>
  <Application>Microsoft Office PowerPoint</Application>
  <PresentationFormat>On-screen Show (4:3)</PresentationFormat>
  <Paragraphs>199</Paragraphs>
  <Slides>58</Slides>
  <Notes>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Flow</vt:lpstr>
      <vt:lpstr>Recombination Genetics of Bacteria</vt:lpstr>
      <vt:lpstr>Recombination Genetics of Bacteria</vt:lpstr>
      <vt:lpstr>History</vt:lpstr>
      <vt:lpstr>Bacterial Conjugation Definition </vt:lpstr>
      <vt:lpstr>Slide 5</vt:lpstr>
      <vt:lpstr>Bacterial Conjugation</vt:lpstr>
      <vt:lpstr>Use and Applications</vt:lpstr>
      <vt:lpstr>Principle of Bacterial Conjugation </vt:lpstr>
      <vt:lpstr>Slide 9</vt:lpstr>
      <vt:lpstr>Principle of Bacterial Conjugation </vt:lpstr>
      <vt:lpstr>Types  of Plasmids</vt:lpstr>
      <vt:lpstr>Types  of Plasmids</vt:lpstr>
      <vt:lpstr>Types of Plasmids</vt:lpstr>
      <vt:lpstr>Types of Plasmids</vt:lpstr>
      <vt:lpstr>Conjugation as a brief</vt:lpstr>
      <vt:lpstr>Steps and Mechanism of Transfer of Plasmid from Donor to Recipient Cell</vt:lpstr>
      <vt:lpstr>Slide 17</vt:lpstr>
      <vt:lpstr>Conjugation Genetics</vt:lpstr>
      <vt:lpstr>Mechanism of conjugation</vt:lpstr>
      <vt:lpstr>Mechanism of conjugation</vt:lpstr>
      <vt:lpstr>Mechanism of conjugation</vt:lpstr>
      <vt:lpstr>Mechanism of conjugation</vt:lpstr>
      <vt:lpstr>Mechanism of conjugation</vt:lpstr>
      <vt:lpstr>Mechanism of conjugation</vt:lpstr>
      <vt:lpstr>Mechanism of conjugation</vt:lpstr>
      <vt:lpstr>Mechanism of conjugation</vt:lpstr>
      <vt:lpstr>Mechanism of conjugation</vt:lpstr>
      <vt:lpstr>Process of conjugation</vt:lpstr>
      <vt:lpstr>Demonstration of Conjugation</vt:lpstr>
      <vt:lpstr>The process occurs during the transfer of F plasmid in E. coli by conjugation</vt:lpstr>
      <vt:lpstr>The process occurs during the transfer of F plasmid in E. coli by conjugation</vt:lpstr>
      <vt:lpstr>Process of Conjugation</vt:lpstr>
      <vt:lpstr>Other conjugative elements </vt:lpstr>
      <vt:lpstr>Other conjugative elements</vt:lpstr>
      <vt:lpstr>Examples of bacterial conjugation </vt:lpstr>
      <vt:lpstr>Summary</vt:lpstr>
      <vt:lpstr>Steps of bacterial conjugation: </vt:lpstr>
      <vt:lpstr>Steps of bacterial conjugation: </vt:lpstr>
      <vt:lpstr>Steps of bacterial conjugation</vt:lpstr>
      <vt:lpstr>Slide 40</vt:lpstr>
      <vt:lpstr>Horizontal Gene Transfer as a Mechanism of Genetic Change</vt:lpstr>
      <vt:lpstr>Permission required for reproduction</vt:lpstr>
      <vt:lpstr>Slide 43</vt:lpstr>
      <vt:lpstr>8.8. Conjugation</vt:lpstr>
      <vt:lpstr>Direct Cell to Cell Contact</vt:lpstr>
      <vt:lpstr>8.8. Conjugation (continued…)</vt:lpstr>
      <vt:lpstr>Conjugation in Figures</vt:lpstr>
      <vt:lpstr>Conjugation in Figures</vt:lpstr>
      <vt:lpstr>Conjugation in Figures</vt:lpstr>
      <vt:lpstr>Conjugation in Figures</vt:lpstr>
      <vt:lpstr>8.8. Conjugation</vt:lpstr>
      <vt:lpstr>High FrequencyRecombination</vt:lpstr>
      <vt:lpstr>8.8. Chromosomal DNA transfer less common (continued…)</vt:lpstr>
      <vt:lpstr>Slide 54</vt:lpstr>
      <vt:lpstr>Slide 55</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Recombination Genetics of Bacteria</dc:title>
  <dc:creator>Atish</dc:creator>
  <cp:lastModifiedBy>Atish</cp:lastModifiedBy>
  <cp:revision>35</cp:revision>
  <dcterms:created xsi:type="dcterms:W3CDTF">2020-07-19T17:45:23Z</dcterms:created>
  <dcterms:modified xsi:type="dcterms:W3CDTF">2020-08-03T11:20:40Z</dcterms:modified>
</cp:coreProperties>
</file>