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80" r:id="rId4"/>
    <p:sldId id="278" r:id="rId5"/>
    <p:sldId id="257" r:id="rId6"/>
    <p:sldId id="258" r:id="rId7"/>
    <p:sldId id="259" r:id="rId8"/>
    <p:sldId id="261" r:id="rId9"/>
    <p:sldId id="277" r:id="rId10"/>
    <p:sldId id="262" r:id="rId11"/>
    <p:sldId id="281" r:id="rId12"/>
    <p:sldId id="263" r:id="rId13"/>
    <p:sldId id="282" r:id="rId14"/>
    <p:sldId id="283" r:id="rId15"/>
    <p:sldId id="284" r:id="rId16"/>
    <p:sldId id="285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CC00"/>
    <a:srgbClr val="FF5050"/>
    <a:srgbClr val="33CC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8933E-D87E-4ADD-B555-F8FAE5894C1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1B04-A1A5-46BD-978F-EEFFD0821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1B04-A1A5-46BD-978F-EEFFD0821FC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0EBD-9548-4FA6-9F1B-BAE22F4D60A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B6D9C-26BE-499A-94F9-51F8C87F5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772400" cy="1470025"/>
          </a:xfrm>
        </p:spPr>
        <p:txBody>
          <a:bodyPr/>
          <a:lstStyle/>
          <a:p>
            <a:r>
              <a:rPr lang="en-US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III- ZOOACOR05T- UNIT-5</a:t>
            </a:r>
            <a:b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Parental Care in Fishes(Part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Barnali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Manna</a:t>
            </a:r>
          </a:p>
          <a:p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Deptt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Zoology</a:t>
            </a:r>
          </a:p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Sarojini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Naidu College for Women  </a:t>
            </a:r>
          </a:p>
          <a:p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Deposition of Eggs in Sticky covering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 carps(common carp) eggs are usually laid with some special sticky covering by which they are attached with each other or to stones ,weeds etc.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  yellow perch</a:t>
            </a:r>
            <a:r>
              <a:rPr lang="en-US" i="1" dirty="0" smtClean="0"/>
              <a:t>(</a:t>
            </a:r>
            <a:r>
              <a:rPr lang="en-US" i="1" dirty="0" err="1" smtClean="0"/>
              <a:t>Perca</a:t>
            </a:r>
            <a:r>
              <a:rPr lang="en-US" i="1" dirty="0" smtClean="0"/>
              <a:t> </a:t>
            </a:r>
            <a:r>
              <a:rPr lang="en-US" i="1" dirty="0" err="1" smtClean="0"/>
              <a:t>flavescens</a:t>
            </a:r>
            <a:r>
              <a:rPr lang="en-US" dirty="0" smtClean="0"/>
              <a:t>) eggs are deposited in a rope like </a:t>
            </a:r>
            <a:r>
              <a:rPr lang="en-US" dirty="0" err="1" smtClean="0"/>
              <a:t>structure.The</a:t>
            </a:r>
            <a:r>
              <a:rPr lang="en-US" dirty="0" smtClean="0"/>
              <a:t> eggs are held together by a long floating membrane.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otesonzoology.com/wp-content/uploads/2016/10/clip_image002-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489" y="1143000"/>
            <a:ext cx="762952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 scattered over Aquatic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Eggs of fishes such as pikes (</a:t>
            </a:r>
            <a:r>
              <a:rPr lang="en-US" i="1" dirty="0" err="1" smtClean="0"/>
              <a:t>Esox</a:t>
            </a:r>
            <a:r>
              <a:rPr lang="en-US" i="1" dirty="0" smtClean="0"/>
              <a:t> </a:t>
            </a:r>
            <a:r>
              <a:rPr lang="en-US" i="1" dirty="0" err="1" smtClean="0"/>
              <a:t>lucius</a:t>
            </a:r>
            <a:r>
              <a:rPr lang="en-US" dirty="0" smtClean="0"/>
              <a:t>), carps (</a:t>
            </a:r>
            <a:r>
              <a:rPr lang="en-US" i="1" dirty="0" err="1" smtClean="0"/>
              <a:t>Cyprinus</a:t>
            </a:r>
            <a:r>
              <a:rPr lang="en-US" i="1" dirty="0" smtClean="0"/>
              <a:t> </a:t>
            </a:r>
            <a:r>
              <a:rPr lang="en-US" i="1" dirty="0" err="1" smtClean="0"/>
              <a:t>carpio</a:t>
            </a:r>
            <a:r>
              <a:rPr lang="en-US" dirty="0" smtClean="0"/>
              <a:t>), </a:t>
            </a:r>
            <a:r>
              <a:rPr lang="en-US" i="1" dirty="0" err="1" smtClean="0"/>
              <a:t>Carrassius</a:t>
            </a:r>
            <a:r>
              <a:rPr lang="en-US" i="1" dirty="0" smtClean="0"/>
              <a:t> </a:t>
            </a:r>
            <a:r>
              <a:rPr lang="en-US" i="1" dirty="0" err="1" smtClean="0"/>
              <a:t>auratus</a:t>
            </a:r>
            <a:r>
              <a:rPr lang="en-US" i="1" dirty="0" smtClean="0"/>
              <a:t> </a:t>
            </a:r>
            <a:r>
              <a:rPr lang="en-US" dirty="0" smtClean="0"/>
              <a:t>etc., are scattered over aquatic plants to which they remain attached.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Ayush Fishery: Egg Layers Fish Bree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990600"/>
            <a:ext cx="31623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base"/>
            <a:r>
              <a:rPr lang="en-US" b="1" dirty="0" smtClean="0"/>
              <a:t>Eggs </a:t>
            </a:r>
            <a:r>
              <a:rPr lang="en-US" b="1" dirty="0" err="1" smtClean="0"/>
              <a:t>layed</a:t>
            </a:r>
            <a:r>
              <a:rPr lang="en-US" b="1" dirty="0" smtClean="0"/>
              <a:t> in pits: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dirty="0" err="1" smtClean="0"/>
              <a:t>Anadromous</a:t>
            </a:r>
            <a:r>
              <a:rPr lang="en-US" dirty="0" smtClean="0"/>
              <a:t> fishes (lives in the sea but migrates to fresh water for breeding) such as </a:t>
            </a:r>
            <a:r>
              <a:rPr lang="en-US" i="1" dirty="0" err="1" smtClean="0"/>
              <a:t>Salmo</a:t>
            </a:r>
            <a:r>
              <a:rPr lang="en-US" i="1" dirty="0" smtClean="0"/>
              <a:t> solar</a:t>
            </a:r>
            <a:r>
              <a:rPr lang="en-US" dirty="0" smtClean="0"/>
              <a:t>, </a:t>
            </a:r>
            <a:r>
              <a:rPr lang="en-US" i="1" dirty="0" err="1" smtClean="0"/>
              <a:t>Acipenser</a:t>
            </a:r>
            <a:r>
              <a:rPr lang="en-US" dirty="0" smtClean="0"/>
              <a:t>, </a:t>
            </a:r>
            <a:r>
              <a:rPr lang="en-US" i="1" dirty="0" err="1" smtClean="0"/>
              <a:t>Oncorhyncu</a:t>
            </a:r>
            <a:r>
              <a:rPr lang="en-US" dirty="0" err="1" smtClean="0"/>
              <a:t>s</a:t>
            </a:r>
            <a:r>
              <a:rPr lang="en-US" dirty="0" smtClean="0"/>
              <a:t> etc., lay their eggs in suitable spawning grounds. They dig excavation in gravel substrate, lay their eggs in the pits, cover them with gravel and desert them.</a:t>
            </a:r>
          </a:p>
          <a:p>
            <a:pPr algn="just" fontAlgn="base"/>
            <a:r>
              <a:rPr lang="en-US" dirty="0" smtClean="0"/>
              <a:t>Sand Gobi (</a:t>
            </a:r>
            <a:r>
              <a:rPr lang="en-US" i="1" dirty="0" err="1" smtClean="0"/>
              <a:t>Pomatoschistos</a:t>
            </a:r>
            <a:r>
              <a:rPr lang="en-US" i="1" dirty="0" smtClean="0"/>
              <a:t> </a:t>
            </a:r>
            <a:r>
              <a:rPr lang="en-US" i="1" dirty="0" err="1" smtClean="0"/>
              <a:t>minutus</a:t>
            </a:r>
            <a:r>
              <a:rPr lang="en-US" i="1" dirty="0" smtClean="0"/>
              <a:t>) </a:t>
            </a:r>
            <a:r>
              <a:rPr lang="en-US" dirty="0" smtClean="0"/>
              <a:t>lay their eggs in some protected </a:t>
            </a:r>
            <a:r>
              <a:rPr lang="en-US" dirty="0" err="1" smtClean="0"/>
              <a:t>place,guarded</a:t>
            </a:r>
            <a:r>
              <a:rPr lang="en-US" dirty="0" smtClean="0"/>
              <a:t> by male who also aerate them.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Eggs scattered on dead shells of bivalves</a:t>
            </a:r>
            <a:endParaRPr lang="en-US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Females(cyprinid family) deposit their eggs on the dead shells of mussels</a:t>
            </a:r>
          </a:p>
          <a:p>
            <a:r>
              <a:rPr lang="en-US" dirty="0" smtClean="0"/>
              <a:t>Females of </a:t>
            </a:r>
            <a:r>
              <a:rPr lang="en-US" dirty="0" err="1" smtClean="0"/>
              <a:t>european</a:t>
            </a:r>
            <a:r>
              <a:rPr lang="en-US" dirty="0" smtClean="0"/>
              <a:t> </a:t>
            </a:r>
            <a:r>
              <a:rPr lang="en-US" dirty="0" err="1" smtClean="0"/>
              <a:t>bitterling</a:t>
            </a:r>
            <a:r>
              <a:rPr lang="en-US" dirty="0" smtClean="0"/>
              <a:t> (</a:t>
            </a:r>
            <a:r>
              <a:rPr lang="en-US" i="1" dirty="0" err="1" smtClean="0"/>
              <a:t>Rhodeus</a:t>
            </a:r>
            <a:r>
              <a:rPr lang="en-US" i="1" dirty="0" smtClean="0"/>
              <a:t> </a:t>
            </a:r>
            <a:r>
              <a:rPr lang="en-US" i="1" dirty="0" err="1" smtClean="0"/>
              <a:t>amarus</a:t>
            </a:r>
            <a:r>
              <a:rPr lang="en-US" i="1" dirty="0" smtClean="0"/>
              <a:t>)</a:t>
            </a:r>
            <a:r>
              <a:rPr lang="en-US" dirty="0" smtClean="0"/>
              <a:t> deposit eggs in the siphon of a mussel by means of a long tube drawn out from the </a:t>
            </a:r>
            <a:r>
              <a:rPr lang="en-US" dirty="0" err="1" smtClean="0"/>
              <a:t>oviduct.After</a:t>
            </a:r>
            <a:r>
              <a:rPr lang="en-US" dirty="0" smtClean="0"/>
              <a:t> </a:t>
            </a:r>
            <a:r>
              <a:rPr lang="en-US" dirty="0" err="1" smtClean="0"/>
              <a:t>oviposition</a:t>
            </a:r>
            <a:r>
              <a:rPr lang="en-US" dirty="0" smtClean="0"/>
              <a:t> male fish immediately sheds the sperms over the eggs and guards them.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 descr="Parental Care in Fishes | Zo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4" name="Picture 4" descr="https://www.notesonzoology.com/wp-content/uploads/2016/10/clip_image003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1147"/>
            <a:ext cx="5715000" cy="4581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OVIPARY, OVOVIVIPARY, VIVIPARY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these terms used to describe what happens when future offspring separates from parent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OVIPARY</a:t>
            </a:r>
            <a:r>
              <a:rPr lang="en-US" dirty="0" smtClean="0"/>
              <a:t> – eggs are released and develop outside body of female, </a:t>
            </a:r>
            <a:r>
              <a:rPr lang="en-US" dirty="0" err="1" smtClean="0"/>
              <a:t>fertilisation</a:t>
            </a:r>
            <a:r>
              <a:rPr lang="en-US" dirty="0" smtClean="0"/>
              <a:t> internal or external, egg yolk only </a:t>
            </a:r>
            <a:r>
              <a:rPr lang="en-US" dirty="0" err="1" smtClean="0"/>
              <a:t>nutrition.Eg.almost</a:t>
            </a:r>
            <a:r>
              <a:rPr lang="en-US" dirty="0" smtClean="0"/>
              <a:t> all fishes.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OVOVIVIPARY </a:t>
            </a:r>
            <a:r>
              <a:rPr lang="en-US" dirty="0" smtClean="0"/>
              <a:t>– Internal </a:t>
            </a:r>
            <a:r>
              <a:rPr lang="en-US" dirty="0" err="1" smtClean="0"/>
              <a:t>fertilisation</a:t>
            </a:r>
            <a:r>
              <a:rPr lang="en-US" dirty="0" smtClean="0"/>
              <a:t>, egg shell soft, eggs hatch inside body, appears to be born alive, egg yolk </a:t>
            </a:r>
            <a:r>
              <a:rPr lang="en-US" dirty="0" err="1" smtClean="0"/>
              <a:t>nutrition,without</a:t>
            </a:r>
            <a:r>
              <a:rPr lang="en-US" dirty="0" smtClean="0"/>
              <a:t> placental attachment, mother for </a:t>
            </a:r>
            <a:r>
              <a:rPr lang="en-US" dirty="0" err="1" smtClean="0"/>
              <a:t>protection.Eg</a:t>
            </a:r>
            <a:r>
              <a:rPr lang="en-US" dirty="0" smtClean="0"/>
              <a:t> </a:t>
            </a:r>
            <a:r>
              <a:rPr lang="en-US" dirty="0" err="1" smtClean="0"/>
              <a:t>Sharks,Skates,Ray</a:t>
            </a:r>
            <a:r>
              <a:rPr lang="en-US" dirty="0" smtClean="0"/>
              <a:t> etc.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VIVIPARY</a:t>
            </a:r>
            <a:r>
              <a:rPr lang="en-US" dirty="0" smtClean="0"/>
              <a:t> – </a:t>
            </a:r>
            <a:r>
              <a:rPr lang="en-US" dirty="0" err="1" smtClean="0"/>
              <a:t>fertilisation</a:t>
            </a:r>
            <a:r>
              <a:rPr lang="en-US" dirty="0" smtClean="0"/>
              <a:t> internal, no egg shell, nutrition via placenta.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Poecilia</a:t>
            </a:r>
            <a:r>
              <a:rPr lang="en-US" i="1" dirty="0" smtClean="0"/>
              <a:t> </a:t>
            </a:r>
            <a:r>
              <a:rPr lang="en-US" i="1" dirty="0" err="1" smtClean="0"/>
              <a:t>reticulata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OVOVIVIPARY – how is reproduction </a:t>
            </a:r>
            <a:r>
              <a:rPr lang="en-US" b="1" dirty="0" err="1" smtClean="0"/>
              <a:t>maximised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Fewer eggs needed – </a:t>
            </a:r>
          </a:p>
          <a:p>
            <a:pPr>
              <a:buNone/>
            </a:pPr>
            <a:r>
              <a:rPr lang="en-US" dirty="0" smtClean="0"/>
              <a:t>higher survival rate of offspring.</a:t>
            </a:r>
          </a:p>
          <a:p>
            <a:pPr>
              <a:buNone/>
            </a:pPr>
            <a:r>
              <a:rPr lang="en-US" dirty="0" smtClean="0"/>
              <a:t>Developing embryo much less vulnerable to predators.</a:t>
            </a:r>
          </a:p>
          <a:p>
            <a:pPr>
              <a:buNone/>
            </a:pPr>
            <a:r>
              <a:rPr lang="en-US" dirty="0" smtClean="0"/>
              <a:t>Developing embryo not subject to environmental changes e.g. temperature.</a:t>
            </a:r>
          </a:p>
          <a:p>
            <a:pPr>
              <a:buNone/>
            </a:pPr>
            <a:r>
              <a:rPr lang="en-US" dirty="0" smtClean="0"/>
              <a:t>Young born fully developed, can feed and escape predators more easily.</a:t>
            </a:r>
          </a:p>
          <a:p>
            <a:pPr>
              <a:buNone/>
            </a:pPr>
            <a:r>
              <a:rPr lang="en-US" dirty="0" smtClean="0"/>
              <a:t>Occurs in some invertebrates, fish and reptiles.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VIVIPARY </a:t>
            </a:r>
            <a:r>
              <a:rPr lang="en-US" b="1" dirty="0" err="1" smtClean="0"/>
              <a:t>maximising</a:t>
            </a:r>
            <a:r>
              <a:rPr lang="en-US" b="1" dirty="0" smtClean="0"/>
              <a:t>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Occurs in placental mammals, some sharks (</a:t>
            </a:r>
            <a:r>
              <a:rPr lang="en-US" i="1" dirty="0" err="1" smtClean="0"/>
              <a:t>Scoliodon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Fertilisation</a:t>
            </a:r>
            <a:r>
              <a:rPr lang="en-US" dirty="0" smtClean="0"/>
              <a:t> internal, </a:t>
            </a:r>
          </a:p>
          <a:p>
            <a:pPr>
              <a:buNone/>
            </a:pPr>
            <a:r>
              <a:rPr lang="en-US" dirty="0" smtClean="0"/>
              <a:t>no shell.</a:t>
            </a:r>
          </a:p>
          <a:p>
            <a:pPr>
              <a:buNone/>
            </a:pPr>
            <a:r>
              <a:rPr lang="en-US" dirty="0" smtClean="0"/>
              <a:t>Placenta responsible for nutrition – </a:t>
            </a:r>
          </a:p>
          <a:p>
            <a:pPr>
              <a:buNone/>
            </a:pPr>
            <a:r>
              <a:rPr lang="en-US" dirty="0" smtClean="0"/>
              <a:t>young born alive</a:t>
            </a:r>
          </a:p>
          <a:p>
            <a:pPr marL="514350" indent="-514350">
              <a:buAutoNum type="arabicPeriod"/>
            </a:pPr>
            <a:r>
              <a:rPr lang="en-US" dirty="0" smtClean="0"/>
              <a:t>fewer eggs necessary</a:t>
            </a:r>
          </a:p>
          <a:p>
            <a:pPr marL="514350" indent="-514350">
              <a:buNone/>
            </a:pPr>
            <a:r>
              <a:rPr lang="en-US" dirty="0" smtClean="0"/>
              <a:t>2. energy available for nourishment and protection of embryo, as well as parental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Abhijit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06998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parental care??</a:t>
            </a:r>
            <a:endParaRPr 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Parental care is an inborn instinctive </a:t>
            </a:r>
            <a:r>
              <a:rPr lang="en-US" dirty="0" err="1" smtClean="0"/>
              <a:t>behaviour</a:t>
            </a:r>
            <a:r>
              <a:rPr lang="en-US" dirty="0" smtClean="0"/>
              <a:t> shown by different species of fish.</a:t>
            </a:r>
          </a:p>
          <a:p>
            <a:r>
              <a:rPr lang="en-US" dirty="0" smtClean="0"/>
              <a:t>Parental care is evolved in those organism which produce limited number of eggs to ensure the continuity of their race.</a:t>
            </a:r>
            <a:endParaRPr lang="en-US" dirty="0"/>
          </a:p>
        </p:txBody>
      </p:sp>
      <p:pic>
        <p:nvPicPr>
          <p:cNvPr id="5" name="Content Placeholder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886200"/>
            <a:ext cx="2038350" cy="2238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parental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offspring survival</a:t>
            </a:r>
          </a:p>
          <a:p>
            <a:r>
              <a:rPr lang="en-US" dirty="0" smtClean="0"/>
              <a:t>Improve offspring  growth rate and quality</a:t>
            </a:r>
          </a:p>
          <a:p>
            <a:r>
              <a:rPr lang="en-US" dirty="0" smtClean="0"/>
              <a:t>Directly increase offspring reproductive fitness.</a:t>
            </a:r>
          </a:p>
          <a:p>
            <a:r>
              <a:rPr lang="en-US" dirty="0" smtClean="0"/>
              <a:t>Perpetuation of race.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4">
              <a:lum contrast="-78000"/>
            </a:blip>
            <a:stretch>
              <a:fillRect/>
            </a:stretch>
          </a:blipFill>
        </p:spPr>
        <p:txBody>
          <a:bodyPr/>
          <a:lstStyle/>
          <a:p>
            <a:r>
              <a:rPr lang="en-US" dirty="0" smtClean="0"/>
              <a:t>Maternal care: provided by the mother alone.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err="1" smtClean="0"/>
              <a:t>viviparity</a:t>
            </a:r>
            <a:r>
              <a:rPr lang="en-US" dirty="0" smtClean="0"/>
              <a:t> is a remarkable example of maternal care.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In contrast to other </a:t>
            </a:r>
            <a:r>
              <a:rPr lang="en-US" dirty="0" err="1" smtClean="0"/>
              <a:t>animals,in</a:t>
            </a:r>
            <a:r>
              <a:rPr lang="en-US" dirty="0" smtClean="0"/>
              <a:t> </a:t>
            </a:r>
            <a:r>
              <a:rPr lang="en-US" dirty="0" err="1" smtClean="0"/>
              <a:t>fish,it</a:t>
            </a:r>
            <a:r>
              <a:rPr lang="en-US" dirty="0" smtClean="0"/>
              <a:t> is the males that usually provide care.</a:t>
            </a:r>
          </a:p>
          <a:p>
            <a:r>
              <a:rPr lang="en-US" dirty="0" err="1" smtClean="0"/>
              <a:t>Biparental</a:t>
            </a:r>
            <a:r>
              <a:rPr lang="en-US" dirty="0" smtClean="0"/>
              <a:t> care:  care is provided by both parents together or in sequences.</a:t>
            </a:r>
          </a:p>
          <a:p>
            <a:r>
              <a:rPr lang="en-US" dirty="0" smtClean="0"/>
              <a:t>Ratio of fish genera that exhibit male </a:t>
            </a:r>
            <a:r>
              <a:rPr lang="en-US" dirty="0" err="1" smtClean="0"/>
              <a:t>only:biparental</a:t>
            </a:r>
            <a:r>
              <a:rPr lang="en-US" dirty="0" smtClean="0"/>
              <a:t>: female only care = 9:3:1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&amp; Benefits of Parental care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33CC33"/>
                </a:solidFill>
                <a:latin typeface="Bookman Old Style" pitchFamily="18" charset="0"/>
              </a:rPr>
              <a:t>3 main costs </a:t>
            </a:r>
            <a:r>
              <a:rPr lang="en-US" dirty="0" smtClean="0">
                <a:solidFill>
                  <a:srgbClr val="33CC33"/>
                </a:solidFill>
              </a:rPr>
              <a:t>:</a:t>
            </a:r>
          </a:p>
          <a:p>
            <a:r>
              <a:rPr lang="en-US" dirty="0" smtClean="0"/>
              <a:t>Decreased parental survival</a:t>
            </a:r>
          </a:p>
          <a:p>
            <a:r>
              <a:rPr lang="en-US" dirty="0" smtClean="0"/>
              <a:t>Increased time until the next breeding attempt</a:t>
            </a:r>
          </a:p>
          <a:p>
            <a:r>
              <a:rPr lang="en-US" dirty="0" smtClean="0"/>
              <a:t>Reduced future fecundity</a:t>
            </a:r>
          </a:p>
          <a:p>
            <a:r>
              <a:rPr lang="en-US" dirty="0" smtClean="0">
                <a:solidFill>
                  <a:srgbClr val="FF3399"/>
                </a:solidFill>
                <a:latin typeface="Bookman Old Style" pitchFamily="18" charset="0"/>
              </a:rPr>
              <a:t>Benefits</a:t>
            </a:r>
          </a:p>
          <a:p>
            <a:r>
              <a:rPr lang="en-US" dirty="0" smtClean="0"/>
              <a:t>It improves survival and development of young ones.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5050"/>
                </a:solidFill>
              </a:rPr>
              <a:t>Diversity and types of parental  care</a:t>
            </a:r>
            <a:endParaRPr lang="en-US" b="1" u="sng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ln w="28575" cmpd="thickThin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A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C00000"/>
                </a:solidFill>
              </a:rPr>
              <a:t>Deposition of eggs in suitable places.</a:t>
            </a:r>
          </a:p>
          <a:p>
            <a:pPr>
              <a:lnSpc>
                <a:spcPct val="170000"/>
              </a:lnSpc>
            </a:pPr>
            <a:r>
              <a:rPr lang="en-US" b="1" dirty="0" smtClean="0"/>
              <a:t>B.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Deposition of eggs into self-made nest.</a:t>
            </a:r>
          </a:p>
          <a:p>
            <a:pPr>
              <a:lnSpc>
                <a:spcPct val="170000"/>
              </a:lnSpc>
            </a:pPr>
            <a:r>
              <a:rPr lang="en-US" b="1" dirty="0" smtClean="0"/>
              <a:t>C. </a:t>
            </a:r>
            <a:r>
              <a:rPr lang="en-US" b="1" dirty="0" smtClean="0">
                <a:solidFill>
                  <a:srgbClr val="99CC00"/>
                </a:solidFill>
              </a:rPr>
              <a:t>Hiding or concealing eggs &amp; young ones in or into their body .</a:t>
            </a:r>
          </a:p>
          <a:p>
            <a:pPr>
              <a:lnSpc>
                <a:spcPct val="170000"/>
              </a:lnSpc>
            </a:pPr>
            <a:r>
              <a:rPr lang="en-US" b="1" dirty="0" smtClean="0"/>
              <a:t>D.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Viviparity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b="1" dirty="0" smtClean="0"/>
              <a:t>E.  </a:t>
            </a:r>
            <a:r>
              <a:rPr lang="en-US" b="1" dirty="0" smtClean="0">
                <a:solidFill>
                  <a:srgbClr val="3333CC"/>
                </a:solidFill>
              </a:rPr>
              <a:t>Care of independently swimming young’</a:t>
            </a:r>
            <a:r>
              <a:rPr lang="en-US" b="1" dirty="0" smtClean="0"/>
              <a:t>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Deposition of eggs in suitable places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1.Deposition of eggs in sticky covering</a:t>
            </a:r>
          </a:p>
          <a:p>
            <a:endParaRPr lang="en-US" dirty="0" smtClean="0"/>
          </a:p>
          <a:p>
            <a:r>
              <a:rPr lang="en-US" dirty="0" smtClean="0"/>
              <a:t>2.eggs scattered over aquatic plant</a:t>
            </a:r>
          </a:p>
          <a:p>
            <a:endParaRPr lang="en-US" dirty="0" smtClean="0"/>
          </a:p>
          <a:p>
            <a:r>
              <a:rPr lang="en-US" dirty="0" smtClean="0"/>
              <a:t>3.eggs </a:t>
            </a:r>
            <a:r>
              <a:rPr lang="en-US" dirty="0" err="1" smtClean="0"/>
              <a:t>layed</a:t>
            </a:r>
            <a:r>
              <a:rPr lang="en-US" dirty="0" smtClean="0"/>
              <a:t> in pits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4.eggs </a:t>
            </a:r>
            <a:r>
              <a:rPr lang="en-US" dirty="0" err="1" smtClean="0"/>
              <a:t>layed</a:t>
            </a:r>
            <a:r>
              <a:rPr lang="en-US" dirty="0" smtClean="0"/>
              <a:t> on dead shells of bivalves</a:t>
            </a:r>
            <a:endParaRPr lang="en-US" dirty="0"/>
          </a:p>
        </p:txBody>
      </p:sp>
      <p:sp>
        <p:nvSpPr>
          <p:cNvPr id="1026" name="AutoShape 2" descr="Dory and her parents. | Baby dory, Dory, Pixar mov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639</Words>
  <Application>Microsoft Office PowerPoint</Application>
  <PresentationFormat>On-screen Show (4:3)</PresentationFormat>
  <Paragraphs>71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Sem III- ZOOACOR05T- UNIT-5 Parental Care in Fishes(Part 1)</vt:lpstr>
      <vt:lpstr>Slide 2</vt:lpstr>
      <vt:lpstr>What is parental care??</vt:lpstr>
      <vt:lpstr>Why parental care?</vt:lpstr>
      <vt:lpstr> </vt:lpstr>
      <vt:lpstr>Slide 6</vt:lpstr>
      <vt:lpstr>Cost &amp; Benefits of Parental care</vt:lpstr>
      <vt:lpstr>Diversity and types of parental  care</vt:lpstr>
      <vt:lpstr>Deposition of eggs in suitable places</vt:lpstr>
      <vt:lpstr>Deposition of Eggs in Sticky covering</vt:lpstr>
      <vt:lpstr>Slide 11</vt:lpstr>
      <vt:lpstr>Eggs scattered over Aquatic Plants</vt:lpstr>
      <vt:lpstr>Slide 13</vt:lpstr>
      <vt:lpstr>Eggs layed in pits:</vt:lpstr>
      <vt:lpstr>Eggs scattered on dead shells of bivalves</vt:lpstr>
      <vt:lpstr>Slide 16</vt:lpstr>
      <vt:lpstr>OVIPARY, OVOVIVIPARY, VIVIPARY</vt:lpstr>
      <vt:lpstr>OVOVIVIPARY – how is reproduction maximised?</vt:lpstr>
      <vt:lpstr>VIVIPARY maximising reproduction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Abhijit</dc:creator>
  <cp:lastModifiedBy>Abhijit</cp:lastModifiedBy>
  <cp:revision>60</cp:revision>
  <dcterms:created xsi:type="dcterms:W3CDTF">2020-07-20T14:43:20Z</dcterms:created>
  <dcterms:modified xsi:type="dcterms:W3CDTF">2020-08-12T09:00:13Z</dcterms:modified>
</cp:coreProperties>
</file>